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72" r:id="rId3"/>
    <p:sldId id="339" r:id="rId4"/>
    <p:sldId id="340" r:id="rId5"/>
    <p:sldId id="373" r:id="rId6"/>
    <p:sldId id="374" r:id="rId7"/>
    <p:sldId id="375" r:id="rId8"/>
    <p:sldId id="366" r:id="rId9"/>
    <p:sldId id="408" r:id="rId10"/>
    <p:sldId id="367" r:id="rId11"/>
    <p:sldId id="409" r:id="rId12"/>
    <p:sldId id="368" r:id="rId13"/>
    <p:sldId id="410" r:id="rId14"/>
    <p:sldId id="369" r:id="rId15"/>
    <p:sldId id="411" r:id="rId16"/>
    <p:sldId id="370" r:id="rId17"/>
    <p:sldId id="371" r:id="rId18"/>
    <p:sldId id="290" r:id="rId19"/>
    <p:sldId id="292" r:id="rId20"/>
    <p:sldId id="394" r:id="rId21"/>
    <p:sldId id="395" r:id="rId22"/>
    <p:sldId id="324" r:id="rId23"/>
    <p:sldId id="396" r:id="rId24"/>
    <p:sldId id="397" r:id="rId25"/>
    <p:sldId id="398" r:id="rId26"/>
    <p:sldId id="399" r:id="rId27"/>
    <p:sldId id="400" r:id="rId28"/>
    <p:sldId id="401" r:id="rId29"/>
    <p:sldId id="415" r:id="rId30"/>
    <p:sldId id="412" r:id="rId31"/>
    <p:sldId id="383" r:id="rId32"/>
    <p:sldId id="402" r:id="rId33"/>
    <p:sldId id="404" r:id="rId34"/>
    <p:sldId id="403" r:id="rId35"/>
    <p:sldId id="405" r:id="rId36"/>
    <p:sldId id="414" r:id="rId37"/>
    <p:sldId id="406" r:id="rId38"/>
    <p:sldId id="407" r:id="rId39"/>
    <p:sldId id="413" r:id="rId40"/>
    <p:sldId id="416" r:id="rId41"/>
    <p:sldId id="338" r:id="rId42"/>
    <p:sldId id="294" r:id="rId43"/>
    <p:sldId id="417" r:id="rId44"/>
    <p:sldId id="418" r:id="rId45"/>
    <p:sldId id="33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432FF"/>
    <a:srgbClr val="D5FC79"/>
    <a:srgbClr val="73FE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7AA842-204D-486A-A450-0225BDF0AAA1}" v="34" dt="2023-11-08T18:50:27.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4669"/>
  </p:normalViewPr>
  <p:slideViewPr>
    <p:cSldViewPr snapToGrid="0" snapToObjects="1">
      <p:cViewPr varScale="1">
        <p:scale>
          <a:sx n="82" d="100"/>
          <a:sy n="82" d="100"/>
        </p:scale>
        <p:origin x="169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3DA0E-D1FD-BC4E-848A-CADAF0C17C7F}"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FDB9C3-3AFD-454D-9BAE-9D714207E35B}" type="slidenum">
              <a:rPr lang="en-US" smtClean="0"/>
              <a:t>‹#›</a:t>
            </a:fld>
            <a:endParaRPr lang="en-US"/>
          </a:p>
        </p:txBody>
      </p:sp>
    </p:spTree>
    <p:extLst>
      <p:ext uri="{BB962C8B-B14F-4D97-AF65-F5344CB8AC3E}">
        <p14:creationId xmlns:p14="http://schemas.microsoft.com/office/powerpoint/2010/main" val="286697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4823-8660-1246-90A6-7E730B64832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4FC470B-2D09-CB42-B555-F681F4C46E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35AB32D-0B39-BE4C-9B46-2E2ED1D7E6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D485BE-F059-CB4E-B8DE-A88091C5A590}"/>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6" name="Slide Number Placeholder 5">
            <a:extLst>
              <a:ext uri="{FF2B5EF4-FFF2-40B4-BE49-F238E27FC236}">
                <a16:creationId xmlns:a16="http://schemas.microsoft.com/office/drawing/2014/main" id="{371F8F7D-3DFE-D546-90E5-BCA4C73F8176}"/>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508764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616C7-323B-DB4A-B8D8-837BC3947E6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F68D35E-AF32-FD46-8009-ED93A7994C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738011-16F8-BC46-B1D6-293204D5E6E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222084F-7AEA-6B4B-8D85-F5A1611196B5}"/>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6" name="Slide Number Placeholder 5">
            <a:extLst>
              <a:ext uri="{FF2B5EF4-FFF2-40B4-BE49-F238E27FC236}">
                <a16:creationId xmlns:a16="http://schemas.microsoft.com/office/drawing/2014/main" id="{81D59106-2163-084C-B6E7-35CFA813AA78}"/>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2278958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F4E4AF-3AE4-1D46-96D3-E760A96D58C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936010-4D51-E243-A075-B5691BED577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0504B6-2DB6-524F-AFA6-839887E361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CB6F2CE-6CE0-B543-9CE5-55D8FA06739D}"/>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6" name="Slide Number Placeholder 5">
            <a:extLst>
              <a:ext uri="{FF2B5EF4-FFF2-40B4-BE49-F238E27FC236}">
                <a16:creationId xmlns:a16="http://schemas.microsoft.com/office/drawing/2014/main" id="{BDFF84C3-E4E4-2444-963E-E63DFB45A1AC}"/>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2594192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14CE7-812F-614F-984D-E4393BFDB4C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C330C5-43E2-FD4B-BC5C-86590669B6D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7F5676-83E3-C64F-8973-97022DD3BE6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6187D19-E55D-AB4D-AF75-CC1E01D058F4}"/>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6" name="Slide Number Placeholder 5">
            <a:extLst>
              <a:ext uri="{FF2B5EF4-FFF2-40B4-BE49-F238E27FC236}">
                <a16:creationId xmlns:a16="http://schemas.microsoft.com/office/drawing/2014/main" id="{AFAB3309-CC51-E845-AB52-3C1B2CA005D0}"/>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1570077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625C-04E8-9E4E-85F9-69D014E958D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E919A94-D2E3-1248-8990-C3C83CD72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89771B-6439-B24E-8CDB-C2C56C8380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3A88177-53D9-A448-9A35-2009BEA3D77D}"/>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6" name="Slide Number Placeholder 5">
            <a:extLst>
              <a:ext uri="{FF2B5EF4-FFF2-40B4-BE49-F238E27FC236}">
                <a16:creationId xmlns:a16="http://schemas.microsoft.com/office/drawing/2014/main" id="{B2A98A85-1343-E247-B0AB-43CCC09A0A07}"/>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251926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8C3B-4A97-6E47-A174-63DE91C8DFD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AFB7C7-AE13-C348-A398-901CE21674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14FEE88-F113-474D-805E-3490EF31D47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A053784-A76D-DF43-A8C7-894600CDE75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275B21D-297E-CB4F-8DD7-AE42098E167E}"/>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7" name="Slide Number Placeholder 6">
            <a:extLst>
              <a:ext uri="{FF2B5EF4-FFF2-40B4-BE49-F238E27FC236}">
                <a16:creationId xmlns:a16="http://schemas.microsoft.com/office/drawing/2014/main" id="{3E1CA34A-2507-8941-AC3C-18539C0D874F}"/>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4280552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0C35-1BC5-7D4B-A7EB-F21FF359529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2FDD651-0936-5C4A-9824-768CE13993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5C17A61-0337-1846-98A4-81374415E37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F6B864D-1FA6-E84C-BF33-C9FBD606D6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73AC4A1-4437-F046-8863-1A658D2E3E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FB2041-7404-6E41-97DF-35E706B83F9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F805910-A1AA-DE41-AB82-090F69178EC7}"/>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9" name="Slide Number Placeholder 8">
            <a:extLst>
              <a:ext uri="{FF2B5EF4-FFF2-40B4-BE49-F238E27FC236}">
                <a16:creationId xmlns:a16="http://schemas.microsoft.com/office/drawing/2014/main" id="{AE595B0F-B6B7-B143-B018-788A1411ABC1}"/>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278536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808D-98C8-F64E-B203-4B9D129979D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E7D4C5-93E1-974D-83B2-8947CDDE8D8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CE8242C-13FA-444B-9328-71460DDCA0A1}"/>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5" name="Slide Number Placeholder 4">
            <a:extLst>
              <a:ext uri="{FF2B5EF4-FFF2-40B4-BE49-F238E27FC236}">
                <a16:creationId xmlns:a16="http://schemas.microsoft.com/office/drawing/2014/main" id="{003E2D9F-D621-CE42-91A7-B225A7795561}"/>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576058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D6D12C-396B-794F-ABAB-92909A6DAE2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7498D68-4FBE-334D-819A-9EC8CB1E7898}"/>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4" name="Slide Number Placeholder 3">
            <a:extLst>
              <a:ext uri="{FF2B5EF4-FFF2-40B4-BE49-F238E27FC236}">
                <a16:creationId xmlns:a16="http://schemas.microsoft.com/office/drawing/2014/main" id="{287416FB-FB33-964C-BD29-16A48AF1B35C}"/>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2207602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887D-ECD1-6944-BCBF-4F8F6CF8AD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5DB4EBF-E686-4A4E-919A-9EB2A56E7B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914E58C-0FDD-2B4C-A594-D7A27F11E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C6B601-3A92-B841-980F-80541562D3D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CB7C1F-7481-364C-928C-A40E69645F0F}"/>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7" name="Slide Number Placeholder 6">
            <a:extLst>
              <a:ext uri="{FF2B5EF4-FFF2-40B4-BE49-F238E27FC236}">
                <a16:creationId xmlns:a16="http://schemas.microsoft.com/office/drawing/2014/main" id="{4763DFD0-C6E3-2B48-A695-CD16D782092C}"/>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2718464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CB15-409E-4744-95AA-C4B2DC1450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3C2005F-BAF3-4E4A-9F3B-2F85C42848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E6DCF-5650-C044-A969-E07B8C5AC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7D2BEB4-E3F3-A64D-8A42-7AAF977BDAE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B29CC08-BD3E-734B-BBAB-4DDCE9F4FBFC}"/>
              </a:ext>
            </a:extLst>
          </p:cNvPr>
          <p:cNvSpPr>
            <a:spLocks noGrp="1"/>
          </p:cNvSpPr>
          <p:nvPr>
            <p:ph type="ftr" sz="quarter" idx="11"/>
          </p:nvPr>
        </p:nvSpPr>
        <p:spPr/>
        <p:txBody>
          <a:bodyPr/>
          <a:lstStyle/>
          <a:p>
            <a:r>
              <a:rPr lang="en-US"/>
              <a:t>Computation Efficient Privacy and Data Integrity Method for Mobile Health Monitoring System in Cloud and Network security</a:t>
            </a:r>
          </a:p>
        </p:txBody>
      </p:sp>
      <p:sp>
        <p:nvSpPr>
          <p:cNvPr id="7" name="Slide Number Placeholder 6">
            <a:extLst>
              <a:ext uri="{FF2B5EF4-FFF2-40B4-BE49-F238E27FC236}">
                <a16:creationId xmlns:a16="http://schemas.microsoft.com/office/drawing/2014/main" id="{3B5BAA79-7C90-8F43-BD26-3664E8896CD9}"/>
              </a:ext>
            </a:extLst>
          </p:cNvPr>
          <p:cNvSpPr>
            <a:spLocks noGrp="1"/>
          </p:cNvSpPr>
          <p:nvPr>
            <p:ph type="sldNum" sz="quarter" idx="12"/>
          </p:nvPr>
        </p:nvSpPr>
        <p:spPr/>
        <p:txBody>
          <a:bodyPr/>
          <a:lstStyle/>
          <a:p>
            <a:fld id="{B6D3A235-9A1B-814A-A45F-231E09344964}" type="slidenum">
              <a:rPr lang="en-US" smtClean="0"/>
              <a:t>‹#›</a:t>
            </a:fld>
            <a:endParaRPr lang="en-US"/>
          </a:p>
        </p:txBody>
      </p:sp>
    </p:spTree>
    <p:extLst>
      <p:ext uri="{BB962C8B-B14F-4D97-AF65-F5344CB8AC3E}">
        <p14:creationId xmlns:p14="http://schemas.microsoft.com/office/powerpoint/2010/main" val="3241150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FC3910-BBA8-9F48-9C8B-301C01D0CA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9086F6E-4899-014B-8EEC-22D2ACB41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8D897B-3F2D-474B-9500-6D406D075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45C6B02-AC85-8242-A222-E5A677D8C4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Computation Efficient Privacy and Data Integrity Method for Mobile Health Monitoring System in Cloud and Network security</a:t>
            </a:r>
          </a:p>
        </p:txBody>
      </p:sp>
      <p:sp>
        <p:nvSpPr>
          <p:cNvPr id="6" name="Slide Number Placeholder 5">
            <a:extLst>
              <a:ext uri="{FF2B5EF4-FFF2-40B4-BE49-F238E27FC236}">
                <a16:creationId xmlns:a16="http://schemas.microsoft.com/office/drawing/2014/main" id="{EC547826-2888-7845-BEA2-678AD7233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3A235-9A1B-814A-A45F-231E09344964}" type="slidenum">
              <a:rPr lang="en-US" smtClean="0"/>
              <a:t>‹#›</a:t>
            </a:fld>
            <a:endParaRPr lang="en-US"/>
          </a:p>
        </p:txBody>
      </p:sp>
    </p:spTree>
    <p:extLst>
      <p:ext uri="{BB962C8B-B14F-4D97-AF65-F5344CB8AC3E}">
        <p14:creationId xmlns:p14="http://schemas.microsoft.com/office/powerpoint/2010/main" val="3231594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ieeexplore.ieee.org/document/8821515" TargetMode="External"/><Relationship Id="rId2" Type="http://schemas.openxmlformats.org/officeDocument/2006/relationships/hyperlink" Target="https://ieeexplore.ieee.org/document/5603739"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hyperlink" Target="https://ieeexplore.ieee.org/document/9534990" TargetMode="External"/><Relationship Id="rId2" Type="http://schemas.openxmlformats.org/officeDocument/2006/relationships/hyperlink" Target="https://ieeexplore.ieee.org/document/5603739"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doi.org/10.1145/1278960.1278961" TargetMode="External"/><Relationship Id="rId4" Type="http://schemas.openxmlformats.org/officeDocument/2006/relationships/hyperlink" Target="https://ieeexplore.ieee.org/document/880544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ieeexplore.ieee.org/document/9997083" TargetMode="External"/><Relationship Id="rId2" Type="http://schemas.openxmlformats.org/officeDocument/2006/relationships/hyperlink" Target="https://ieeexplore.ieee.org/document/8424799"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ithub.com/twistedFantasy/staff" TargetMode="External"/><Relationship Id="rId4" Type="http://schemas.openxmlformats.org/officeDocument/2006/relationships/hyperlink" Target="https://ieeexplore.ieee.org/document/8940809"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EA12D-DC9E-2341-974F-1D1E6CF5B274}"/>
              </a:ext>
            </a:extLst>
          </p:cNvPr>
          <p:cNvSpPr>
            <a:spLocks noGrp="1"/>
          </p:cNvSpPr>
          <p:nvPr>
            <p:ph type="ctrTitle"/>
          </p:nvPr>
        </p:nvSpPr>
        <p:spPr>
          <a:xfrm>
            <a:off x="336884" y="562709"/>
            <a:ext cx="4332307" cy="1508687"/>
          </a:xfrm>
        </p:spPr>
        <p:txBody>
          <a:bodyPr>
            <a:noAutofit/>
          </a:bodyPr>
          <a:lstStyle/>
          <a:p>
            <a:r>
              <a:rPr lang="en-US" sz="2400" b="1" dirty="0">
                <a:solidFill>
                  <a:schemeClr val="accent2"/>
                </a:solidFill>
                <a:latin typeface="Copperplate Gothic Bold" panose="020E0705020206020404" pitchFamily="34" charset="0"/>
                <a:cs typeface="Times New Roman" panose="02020603050405020304" pitchFamily="18" charset="0"/>
              </a:rPr>
              <a:t>OFFICE STAFF MANAGEMENT SYSTEM</a:t>
            </a:r>
          </a:p>
        </p:txBody>
      </p:sp>
      <p:sp>
        <p:nvSpPr>
          <p:cNvPr id="3" name="Subtitle 2">
            <a:extLst>
              <a:ext uri="{FF2B5EF4-FFF2-40B4-BE49-F238E27FC236}">
                <a16:creationId xmlns:a16="http://schemas.microsoft.com/office/drawing/2014/main" id="{8B0F1DD4-39F1-264E-9726-92ADE6F913B4}"/>
              </a:ext>
            </a:extLst>
          </p:cNvPr>
          <p:cNvSpPr>
            <a:spLocks noGrp="1"/>
          </p:cNvSpPr>
          <p:nvPr>
            <p:ph type="subTitle" idx="1"/>
          </p:nvPr>
        </p:nvSpPr>
        <p:spPr>
          <a:xfrm>
            <a:off x="336884" y="2893671"/>
            <a:ext cx="4235116" cy="2446704"/>
          </a:xfrm>
        </p:spPr>
        <p:txBody>
          <a:bodyPr>
            <a:normAutofit/>
          </a:bodyPr>
          <a:lstStyle/>
          <a:p>
            <a:pPr algn="l"/>
            <a:r>
              <a:rPr lang="en-US" sz="1600" b="1" dirty="0">
                <a:solidFill>
                  <a:srgbClr val="92D050"/>
                </a:solidFill>
                <a:latin typeface="Copperplate Gothic Bold" panose="020E0705020206020404" pitchFamily="34" charset="0"/>
                <a:cs typeface="Times New Roman" panose="02020603050405020304" pitchFamily="18" charset="0"/>
              </a:rPr>
              <a:t>Name</a:t>
            </a:r>
            <a:r>
              <a:rPr lang="en-US" sz="1600" b="1" dirty="0">
                <a:solidFill>
                  <a:srgbClr val="92D050"/>
                </a:solidFill>
                <a:latin typeface="Copperplate Gothic Bold" panose="020E0705020206020404" pitchFamily="34" charset="0"/>
              </a:rPr>
              <a:t>                                   </a:t>
            </a:r>
            <a:r>
              <a:rPr lang="en-US" sz="1600" b="1" dirty="0" err="1">
                <a:solidFill>
                  <a:srgbClr val="92D050"/>
                </a:solidFill>
                <a:latin typeface="Copperplate Gothic Bold" panose="020E0705020206020404" pitchFamily="34" charset="0"/>
                <a:cs typeface="Times New Roman" panose="02020603050405020304" pitchFamily="18" charset="0"/>
              </a:rPr>
              <a:t>Reg.No</a:t>
            </a:r>
            <a:endParaRPr lang="en-US" sz="1600" b="1" dirty="0">
              <a:solidFill>
                <a:srgbClr val="92D050"/>
              </a:solidFill>
              <a:latin typeface="Copperplate Gothic Bold" panose="020E0705020206020404" pitchFamily="34" charset="0"/>
              <a:cs typeface="Times New Roman" panose="02020603050405020304" pitchFamily="18" charset="0"/>
            </a:endParaRPr>
          </a:p>
          <a:p>
            <a:pPr algn="l"/>
            <a:r>
              <a:rPr lang="en-US" sz="1600" b="1" dirty="0">
                <a:solidFill>
                  <a:srgbClr val="92D050"/>
                </a:solidFill>
                <a:latin typeface="Copperplate Gothic Bold" panose="020E0705020206020404" pitchFamily="34" charset="0"/>
                <a:cs typeface="Times New Roman" panose="02020603050405020304" pitchFamily="18" charset="0"/>
              </a:rPr>
              <a:t>CH. SAI SAMPADA           21K91A6724</a:t>
            </a:r>
          </a:p>
          <a:p>
            <a:pPr algn="l"/>
            <a:r>
              <a:rPr lang="en-US" sz="1600" b="1" dirty="0">
                <a:solidFill>
                  <a:srgbClr val="92D050"/>
                </a:solidFill>
                <a:latin typeface="Copperplate Gothic Bold" panose="020E0705020206020404" pitchFamily="34" charset="0"/>
                <a:cs typeface="Times New Roman" panose="02020603050405020304" pitchFamily="18" charset="0"/>
              </a:rPr>
              <a:t>CH. SRIKAR                         21K91A6726</a:t>
            </a:r>
          </a:p>
          <a:p>
            <a:pPr algn="l"/>
            <a:r>
              <a:rPr lang="en-US" sz="1600" b="1" dirty="0">
                <a:solidFill>
                  <a:srgbClr val="92D050"/>
                </a:solidFill>
                <a:latin typeface="Copperplate Gothic Bold" panose="020E0705020206020404" pitchFamily="34" charset="0"/>
                <a:cs typeface="Times New Roman" panose="02020603050405020304" pitchFamily="18" charset="0"/>
              </a:rPr>
              <a:t>M. PAVANKUMAR            22K95A6707</a:t>
            </a:r>
          </a:p>
          <a:p>
            <a:pPr algn="l"/>
            <a:endParaRPr lang="en-US" sz="2000" b="1" dirty="0">
              <a:solidFill>
                <a:srgbClr val="92D050"/>
              </a:solidFill>
              <a:latin typeface="Copperplate Gothic Bold" panose="020E0705020206020404" pitchFamily="34" charset="0"/>
            </a:endParaRPr>
          </a:p>
        </p:txBody>
      </p:sp>
      <p:sp>
        <p:nvSpPr>
          <p:cNvPr id="7" name="Slide Number Placeholder 6">
            <a:extLst>
              <a:ext uri="{FF2B5EF4-FFF2-40B4-BE49-F238E27FC236}">
                <a16:creationId xmlns:a16="http://schemas.microsoft.com/office/drawing/2014/main" id="{D32E3B9D-7E6C-6541-B796-E6017CE55444}"/>
              </a:ext>
            </a:extLst>
          </p:cNvPr>
          <p:cNvSpPr>
            <a:spLocks noGrp="1"/>
          </p:cNvSpPr>
          <p:nvPr>
            <p:ph type="sldNum" sz="quarter" idx="12"/>
          </p:nvPr>
        </p:nvSpPr>
        <p:spPr>
          <a:xfrm>
            <a:off x="9991022" y="6356350"/>
            <a:ext cx="1362777" cy="365125"/>
          </a:xfrm>
        </p:spPr>
        <p:txBody>
          <a:bodyPr>
            <a:normAutofit/>
          </a:bodyPr>
          <a:lstStyle/>
          <a:p>
            <a:pPr>
              <a:spcAft>
                <a:spcPts val="600"/>
              </a:spcAft>
            </a:pPr>
            <a:fld id="{B6D3A235-9A1B-814A-A45F-231E09344964}" type="slidenum">
              <a:rPr lang="en-US">
                <a:solidFill>
                  <a:srgbClr val="595959"/>
                </a:solidFill>
              </a:rPr>
              <a:pPr>
                <a:spcAft>
                  <a:spcPts val="600"/>
                </a:spcAft>
              </a:pPr>
              <a:t>1</a:t>
            </a:fld>
            <a:endParaRPr lang="en-US">
              <a:solidFill>
                <a:srgbClr val="595959"/>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450" y="1865724"/>
            <a:ext cx="7063991" cy="294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286" y="323021"/>
            <a:ext cx="6259513" cy="1013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4873450" y="5375868"/>
            <a:ext cx="7063991" cy="98048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lumMod val="40000"/>
                    <a:lumOff val="60000"/>
                  </a:schemeClr>
                </a:solidFill>
                <a:latin typeface="Copperplate Gothic Bold" pitchFamily="34" charset="0"/>
              </a:rPr>
              <a:t>CSE (DATA SCIENCE)</a:t>
            </a:r>
          </a:p>
        </p:txBody>
      </p:sp>
      <p:sp>
        <p:nvSpPr>
          <p:cNvPr id="10" name="Rounded Rectangle 9"/>
          <p:cNvSpPr/>
          <p:nvPr/>
        </p:nvSpPr>
        <p:spPr>
          <a:xfrm>
            <a:off x="428263" y="5340375"/>
            <a:ext cx="4027990" cy="10159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Copperplate Gothic Bold" panose="020E0705020206020404" pitchFamily="34" charset="0"/>
                <a:cs typeface="Times New Roman" panose="02020603050405020304" pitchFamily="18" charset="0"/>
              </a:rPr>
              <a:t>Guide Name</a:t>
            </a:r>
          </a:p>
          <a:p>
            <a:pPr algn="ctr"/>
            <a:r>
              <a:rPr lang="en-US" sz="2400" dirty="0" err="1">
                <a:latin typeface="Copperplate Gothic Bold" panose="020E0705020206020404" pitchFamily="34" charset="0"/>
                <a:cs typeface="Times New Roman" panose="02020603050405020304" pitchFamily="18" charset="0"/>
              </a:rPr>
              <a:t>Mr.K.Srinivas</a:t>
            </a:r>
            <a:r>
              <a:rPr lang="en-US" sz="2400" dirty="0">
                <a:latin typeface="Copperplate Gothic Bold" panose="020E0705020206020404" pitchFamily="34" charset="0"/>
                <a:cs typeface="Times New Roman" panose="02020603050405020304" pitchFamily="18" charset="0"/>
              </a:rPr>
              <a:t> Reddy </a:t>
            </a:r>
            <a:r>
              <a:rPr lang="en-US" sz="2400" dirty="0" err="1">
                <a:latin typeface="Copperplate Gothic Bold" panose="020E0705020206020404" pitchFamily="34" charset="0"/>
                <a:cs typeface="Times New Roman" panose="02020603050405020304" pitchFamily="18" charset="0"/>
              </a:rPr>
              <a:t>Asst.prof</a:t>
            </a:r>
            <a:endParaRPr lang="en-US" sz="2400" dirty="0">
              <a:latin typeface="Copperplate Gothic Bold" panose="020E0705020206020404" pitchFamily="34" charset="0"/>
              <a:cs typeface="Times New Roman" panose="02020603050405020304" pitchFamily="18" charset="0"/>
            </a:endParaRPr>
          </a:p>
          <a:p>
            <a:pPr algn="ctr"/>
            <a:endParaRPr lang="en-US" sz="2400" dirty="0">
              <a:solidFill>
                <a:srgbClr val="FFFF00"/>
              </a:solidFill>
              <a:latin typeface="Copperplate Gothic Bold" pitchFamily="34" charset="0"/>
            </a:endParaRPr>
          </a:p>
        </p:txBody>
      </p:sp>
    </p:spTree>
    <p:extLst>
      <p:ext uri="{BB962C8B-B14F-4D97-AF65-F5344CB8AC3E}">
        <p14:creationId xmlns:p14="http://schemas.microsoft.com/office/powerpoint/2010/main" val="2228515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838200" y="643811"/>
            <a:ext cx="10515600" cy="591263"/>
          </a:xfrm>
        </p:spPr>
        <p:txBody>
          <a:bodyPr>
            <a:noAutofit/>
          </a:bodyPr>
          <a:lstStyle/>
          <a:p>
            <a:pPr algn="ctr"/>
            <a:r>
              <a:rPr lang="en-US" sz="2800" b="1" dirty="0">
                <a:solidFill>
                  <a:srgbClr val="002060"/>
                </a:solidFill>
                <a:latin typeface="Copperplate Gothic Bold" panose="020E0705020206020404" pitchFamily="34"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6D661184-90BB-80A4-A026-A74200F6CDDB}"/>
              </a:ext>
            </a:extLst>
          </p:cNvPr>
          <p:cNvSpPr>
            <a:spLocks noGrp="1"/>
          </p:cNvSpPr>
          <p:nvPr>
            <p:ph idx="1"/>
          </p:nvPr>
        </p:nvSpPr>
        <p:spPr>
          <a:xfrm>
            <a:off x="838200" y="1371600"/>
            <a:ext cx="10515600" cy="4516016"/>
          </a:xfrm>
        </p:spPr>
        <p:txBody>
          <a:bodyPr>
            <a:normAutofit/>
          </a:bodyPr>
          <a:lstStyle/>
          <a:p>
            <a:pPr marL="0" indent="0" algn="ctr">
              <a:buNone/>
            </a:pPr>
            <a:r>
              <a:rPr lang="en-US" sz="2400" b="1" dirty="0">
                <a:solidFill>
                  <a:srgbClr val="7030A0"/>
                </a:solidFill>
                <a:effectLst/>
                <a:latin typeface="Times New Roman" panose="02020603050405020304" pitchFamily="18" charset="0"/>
                <a:ea typeface="Times New Roman" panose="02020603050405020304" pitchFamily="18" charset="0"/>
              </a:rPr>
              <a:t>Design of Employee management application for small medium Enterprise</a:t>
            </a:r>
            <a:br>
              <a:rPr lang="en-IN" sz="2400" b="1" dirty="0">
                <a:solidFill>
                  <a:schemeClr val="accent6"/>
                </a:solidFill>
                <a:effectLst/>
                <a:latin typeface="Times New Roman" panose="02020603050405020304" pitchFamily="18" charset="0"/>
                <a:ea typeface="Times New Roman" panose="02020603050405020304" pitchFamily="18" charset="0"/>
              </a:rPr>
            </a:br>
            <a:endParaRPr lang="en-US" sz="2400" dirty="0">
              <a:solidFill>
                <a:schemeClr val="accent6"/>
              </a:solidFill>
            </a:endParaRP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10</a:t>
            </a:fld>
            <a:endParaRPr lang="en-US"/>
          </a:p>
        </p:txBody>
      </p:sp>
      <p:sp>
        <p:nvSpPr>
          <p:cNvPr id="9" name="Content Placeholder 2">
            <a:extLst>
              <a:ext uri="{FF2B5EF4-FFF2-40B4-BE49-F238E27FC236}">
                <a16:creationId xmlns:a16="http://schemas.microsoft.com/office/drawing/2014/main" id="{DF2E4EA7-0704-84AB-38F5-76683CDB3575}"/>
              </a:ext>
            </a:extLst>
          </p:cNvPr>
          <p:cNvSpPr txBox="1">
            <a:spLocks/>
          </p:cNvSpPr>
          <p:nvPr/>
        </p:nvSpPr>
        <p:spPr>
          <a:xfrm>
            <a:off x="780663" y="1894114"/>
            <a:ext cx="10817290" cy="4963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2000" b="1"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Published in 2021 International Conference on Information Management and Technology on 14th </a:t>
            </a:r>
            <a:r>
              <a:rPr lang="en-US" sz="2000" b="1" dirty="0">
                <a:solidFill>
                  <a:schemeClr val="accent1"/>
                </a:solidFill>
                <a:effectLst/>
                <a:latin typeface="Times New Roman" panose="02020603050405020304" pitchFamily="18" charset="0"/>
                <a:ea typeface="Times New Roman" panose="02020603050405020304" pitchFamily="18" charset="0"/>
              </a:rPr>
              <a:t> </a:t>
            </a:r>
          </a:p>
          <a:p>
            <a:pPr marL="0" indent="0" algn="just">
              <a:lnSpc>
                <a:spcPct val="100000"/>
              </a:lnSpc>
              <a:buNone/>
            </a:pPr>
            <a:r>
              <a:rPr lang="en-US" sz="2000" b="1" dirty="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Linus Steven Sanjaya, </a:t>
            </a:r>
            <a:r>
              <a:rPr lang="en-US" sz="2000" b="1" dirty="0" err="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Ferdianto</a:t>
            </a:r>
            <a:r>
              <a:rPr lang="en-US" sz="20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Titan</a:t>
            </a:r>
            <a:endParaRPr lang="en-IN" sz="2000" b="1" dirty="0">
              <a:solidFill>
                <a:srgbClr val="C00000"/>
              </a:solidFill>
              <a:latin typeface="Times New Roman" panose="02020603050405020304" pitchFamily="18" charset="0"/>
              <a:cs typeface="Times New Roman" panose="02020603050405020304" pitchFamily="18" charset="0"/>
            </a:endParaRPr>
          </a:p>
          <a:p>
            <a:pPr marL="0" indent="0" algn="just">
              <a:lnSpc>
                <a:spcPct val="100000"/>
              </a:lnSpc>
              <a:buNone/>
            </a:pPr>
            <a:r>
              <a:rPr lang="en-IN" sz="2800" dirty="0">
                <a:latin typeface="Times New Roman" panose="02020603050405020304" pitchFamily="18" charset="0"/>
                <a:cs typeface="Times New Roman" panose="02020603050405020304" pitchFamily="18" charset="0"/>
              </a:rPr>
              <a:t>Theme:  </a:t>
            </a:r>
          </a:p>
          <a:p>
            <a:pPr marL="0" indent="0" algn="just">
              <a:lnSpc>
                <a:spcPct val="100000"/>
              </a:lnSpc>
              <a:buNone/>
            </a:pPr>
            <a:r>
              <a:rPr lang="en-IN" sz="2800" dirty="0">
                <a:latin typeface="Times New Roman" panose="02020603050405020304" pitchFamily="18" charset="0"/>
                <a:cs typeface="Times New Roman" panose="02020603050405020304" pitchFamily="18" charset="0"/>
              </a:rPr>
              <a:t> </a:t>
            </a:r>
            <a:r>
              <a:rPr lang="en-US" sz="2000" dirty="0">
                <a:solidFill>
                  <a:srgbClr val="374151"/>
                </a:solidFill>
                <a:effectLst/>
                <a:latin typeface="Times New Roman" panose="02020603050405020304" pitchFamily="18" charset="0"/>
                <a:ea typeface="Times New Roman" panose="02020603050405020304" pitchFamily="18" charset="0"/>
              </a:rPr>
              <a:t>The design of an Employee Management Application for Small and Medium Enterprises (SMEs) is a strategic endeavor aimed at enhancing operational efficiency and human resource processes within the organization. A well-crafted application should prioritize simplicity in its user interface, ensuring that even non-technical users within SMEs can easily navigate and utilize its features.</a:t>
            </a:r>
          </a:p>
          <a:p>
            <a:pPr marL="0" indent="0" algn="just">
              <a:lnSpc>
                <a:spcPct val="100000"/>
              </a:lnSpc>
              <a:buNone/>
            </a:pPr>
            <a:r>
              <a:rPr lang="en-US" sz="2000" dirty="0">
                <a:solidFill>
                  <a:srgbClr val="374151"/>
                </a:solidFill>
                <a:latin typeface="Times New Roman" panose="02020603050405020304" pitchFamily="18" charset="0"/>
                <a:ea typeface="Times New Roman" panose="02020603050405020304" pitchFamily="18" charset="0"/>
              </a:rPr>
              <a:t>    </a:t>
            </a:r>
            <a:r>
              <a:rPr lang="en-US" sz="2000" dirty="0">
                <a:solidFill>
                  <a:srgbClr val="374151"/>
                </a:solidFill>
                <a:effectLst/>
                <a:latin typeface="Times New Roman" panose="02020603050405020304" pitchFamily="18" charset="0"/>
                <a:ea typeface="Times New Roman" panose="02020603050405020304" pitchFamily="18" charset="0"/>
              </a:rPr>
              <a:t> Cost-effectiveness is a crucial merit, as SMEs often operate under budget constraints. The application should offer essential functionalities without requiring significant customization or extensive training. Scalability is another key consideration, allowing the application to grow seamlessly alongside the SME, accommodating an expanding workforce and increasing data volumes without necessitating substantial redesign.</a:t>
            </a:r>
            <a:endParaRPr lang="en-IN" sz="2000" dirty="0">
              <a:effectLst/>
              <a:latin typeface="Times New Roman" panose="02020603050405020304" pitchFamily="18" charset="0"/>
              <a:ea typeface="Times New Roman" panose="02020603050405020304" pitchFamily="18" charset="0"/>
            </a:endParaRPr>
          </a:p>
          <a:p>
            <a:pPr algn="just">
              <a:spcBef>
                <a:spcPts val="1800"/>
              </a:spcBef>
              <a:buFont typeface="Arial" panose="020B0604020202020204" pitchFamily="34" charset="0"/>
              <a:buNone/>
            </a:pPr>
            <a:endParaRPr lang="en-US" sz="2000" b="1" dirty="0">
              <a:latin typeface="Times New Roman" pitchFamily="18" charset="0"/>
              <a:cs typeface="Times New Roman" pitchFamily="18" charset="0"/>
            </a:endParaRPr>
          </a:p>
        </p:txBody>
      </p:sp>
      <p:pic>
        <p:nvPicPr>
          <p:cNvPr id="4" name="Picture 4">
            <a:extLst>
              <a:ext uri="{FF2B5EF4-FFF2-40B4-BE49-F238E27FC236}">
                <a16:creationId xmlns:a16="http://schemas.microsoft.com/office/drawing/2014/main" id="{6FDEC5B0-6AE1-63C6-B094-6276211A1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9">
            <a:extLst>
              <a:ext uri="{FF2B5EF4-FFF2-40B4-BE49-F238E27FC236}">
                <a16:creationId xmlns:a16="http://schemas.microsoft.com/office/drawing/2014/main" id="{8E42CC99-6247-36A2-350A-B96B134375E3}"/>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369456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B7FA47-9ECF-4111-53B7-59BBA47D5818}"/>
              </a:ext>
            </a:extLst>
          </p:cNvPr>
          <p:cNvSpPr>
            <a:spLocks noGrp="1"/>
          </p:cNvSpPr>
          <p:nvPr>
            <p:ph idx="1"/>
          </p:nvPr>
        </p:nvSpPr>
        <p:spPr>
          <a:xfrm>
            <a:off x="838200" y="486137"/>
            <a:ext cx="10515600" cy="5690826"/>
          </a:xfrm>
        </p:spPr>
        <p:txBody>
          <a:bodyPr>
            <a:normAutofit fontScale="70000" lnSpcReduction="20000"/>
          </a:bodyPr>
          <a:lstStyle/>
          <a:p>
            <a:pPr marL="0" indent="0" algn="just">
              <a:lnSpc>
                <a:spcPct val="150000"/>
              </a:lnSpc>
              <a:buNone/>
            </a:pPr>
            <a:r>
              <a:rPr lang="en-US" sz="4000" dirty="0">
                <a:latin typeface="Times New Roman" panose="02020603050405020304" pitchFamily="18" charset="0"/>
                <a:cs typeface="Times New Roman" panose="02020603050405020304" pitchFamily="18" charset="0"/>
              </a:rPr>
              <a:t>Advantages :</a:t>
            </a:r>
          </a:p>
          <a:p>
            <a:pPr marL="342900" lvl="0" indent="-342900" algn="just">
              <a:lnSpc>
                <a:spcPct val="150000"/>
              </a:lnSpc>
              <a:spcBef>
                <a:spcPts val="1010"/>
              </a:spcBef>
              <a:buFont typeface="Arial" panose="020B0604020202020204" pitchFamily="34" charset="0"/>
              <a:buChar char="•"/>
            </a:pPr>
            <a:r>
              <a:rPr lang="en-US" sz="2800" dirty="0">
                <a:solidFill>
                  <a:schemeClr val="accent6"/>
                </a:solidFill>
                <a:effectLst/>
                <a:latin typeface="Times New Roman" panose="02020603050405020304" pitchFamily="18" charset="0"/>
                <a:ea typeface="Times New Roman" panose="02020603050405020304" pitchFamily="18" charset="0"/>
              </a:rPr>
              <a:t>A user-friendly interface with intuitive design simplifies the employee management process, making it accessible for non-technical users within SMEs.</a:t>
            </a:r>
            <a:endParaRPr lang="en-IN" sz="2800" dirty="0">
              <a:solidFill>
                <a:schemeClr val="accent6"/>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1010"/>
              </a:spcBef>
              <a:buFont typeface="Arial" panose="020B0604020202020204" pitchFamily="34" charset="0"/>
              <a:buChar char="•"/>
            </a:pPr>
            <a:r>
              <a:rPr lang="en-US" sz="2800" dirty="0">
                <a:solidFill>
                  <a:schemeClr val="accent6"/>
                </a:solidFill>
                <a:effectLst/>
                <a:latin typeface="Times New Roman" panose="02020603050405020304" pitchFamily="18" charset="0"/>
                <a:ea typeface="Times New Roman" panose="02020603050405020304" pitchFamily="18" charset="0"/>
              </a:rPr>
              <a:t>SMEs often have budget constraints. A well-designed application can be cost-effective, providing essential functionalities without the need for expensive customization or extensive training.</a:t>
            </a:r>
            <a:endParaRPr lang="en-IN" sz="2800" dirty="0">
              <a:solidFill>
                <a:schemeClr val="accent6"/>
              </a:solidFill>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4000" dirty="0">
                <a:latin typeface="Times New Roman" panose="02020603050405020304" pitchFamily="18" charset="0"/>
                <a:cs typeface="Times New Roman" panose="02020603050405020304" pitchFamily="18" charset="0"/>
              </a:rPr>
              <a:t>Disadvantages:</a:t>
            </a:r>
          </a:p>
          <a:p>
            <a:pPr marL="342900" lvl="0" indent="-342900" algn="just">
              <a:lnSpc>
                <a:spcPct val="150000"/>
              </a:lnSpc>
              <a:spcBef>
                <a:spcPts val="1010"/>
              </a:spcBef>
              <a:buFont typeface="Arial" panose="020B0604020202020204" pitchFamily="34" charset="0"/>
              <a:buChar char="•"/>
            </a:pPr>
            <a:r>
              <a:rPr lang="en-US" sz="2800" dirty="0">
                <a:solidFill>
                  <a:srgbClr val="FF0000"/>
                </a:solidFill>
                <a:effectLst/>
                <a:latin typeface="Times New Roman" panose="02020603050405020304" pitchFamily="18" charset="0"/>
                <a:ea typeface="Times New Roman" panose="02020603050405020304" pitchFamily="18" charset="0"/>
              </a:rPr>
              <a:t>Out-of-the-box solutions may have limitations in customization. SMEs with unique processes may find it challenging to tailor the application to meet specific requirements.</a:t>
            </a:r>
            <a:endParaRPr lang="en-IN" sz="2800" dirty="0">
              <a:solidFill>
                <a:srgbClr val="FF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1010"/>
              </a:spcBef>
              <a:buFont typeface="Arial" panose="020B0604020202020204" pitchFamily="34" charset="0"/>
              <a:buChar char="•"/>
            </a:pPr>
            <a:r>
              <a:rPr lang="en-US" sz="2800" dirty="0">
                <a:solidFill>
                  <a:srgbClr val="FF0000"/>
                </a:solidFill>
                <a:effectLst/>
                <a:latin typeface="Times New Roman" panose="02020603050405020304" pitchFamily="18" charset="0"/>
                <a:ea typeface="Times New Roman" panose="02020603050405020304" pitchFamily="18" charset="0"/>
              </a:rPr>
              <a:t>Introducing a new application may require training for employees and HR staff, leading to a temporary decrease in productivity during the learning curve.</a:t>
            </a:r>
            <a:endParaRPr lang="en-IN" sz="2800" dirty="0">
              <a:solidFill>
                <a:srgbClr val="FF0000"/>
              </a:solidFill>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7CB15DED-FDC5-9528-AA31-2695B5EB73AD}"/>
              </a:ext>
            </a:extLst>
          </p:cNvPr>
          <p:cNvSpPr>
            <a:spLocks noGrp="1"/>
          </p:cNvSpPr>
          <p:nvPr>
            <p:ph type="sldNum" sz="quarter" idx="12"/>
          </p:nvPr>
        </p:nvSpPr>
        <p:spPr/>
        <p:txBody>
          <a:bodyPr/>
          <a:lstStyle/>
          <a:p>
            <a:fld id="{B6D3A235-9A1B-814A-A45F-231E09344964}" type="slidenum">
              <a:rPr lang="en-US" smtClean="0"/>
              <a:t>11</a:t>
            </a:fld>
            <a:endParaRPr lang="en-US"/>
          </a:p>
        </p:txBody>
      </p:sp>
      <p:pic>
        <p:nvPicPr>
          <p:cNvPr id="2" name="Picture 4">
            <a:extLst>
              <a:ext uri="{FF2B5EF4-FFF2-40B4-BE49-F238E27FC236}">
                <a16:creationId xmlns:a16="http://schemas.microsoft.com/office/drawing/2014/main" id="{36675177-5373-CCFC-DB9C-A718B7A45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9">
            <a:extLst>
              <a:ext uri="{FF2B5EF4-FFF2-40B4-BE49-F238E27FC236}">
                <a16:creationId xmlns:a16="http://schemas.microsoft.com/office/drawing/2014/main" id="{1EE0B2F9-8AF1-479D-2F7E-A8792AF05A89}"/>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94153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838200" y="641361"/>
            <a:ext cx="10515600" cy="428805"/>
          </a:xfrm>
        </p:spPr>
        <p:txBody>
          <a:bodyPr>
            <a:noAutofit/>
          </a:bodyPr>
          <a:lstStyle/>
          <a:p>
            <a:pPr algn="ctr"/>
            <a:r>
              <a:rPr lang="en-US" sz="3000" b="1" dirty="0">
                <a:solidFill>
                  <a:srgbClr val="002060"/>
                </a:solidFill>
                <a:latin typeface="Copperplate Gothic Bold" panose="020E0705020206020404" pitchFamily="34"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6D661184-90BB-80A4-A026-A74200F6CDDB}"/>
              </a:ext>
            </a:extLst>
          </p:cNvPr>
          <p:cNvSpPr>
            <a:spLocks noGrp="1"/>
          </p:cNvSpPr>
          <p:nvPr>
            <p:ph idx="1"/>
          </p:nvPr>
        </p:nvSpPr>
        <p:spPr>
          <a:xfrm>
            <a:off x="838200" y="1070166"/>
            <a:ext cx="10515600" cy="674658"/>
          </a:xfrm>
        </p:spPr>
        <p:txBody>
          <a:bodyPr>
            <a:noAutofit/>
          </a:bodyPr>
          <a:lstStyle/>
          <a:p>
            <a:pPr marL="0" indent="0" algn="ctr">
              <a:buNone/>
            </a:pPr>
            <a:r>
              <a:rPr lang="en-US" sz="2200" b="1" dirty="0">
                <a:solidFill>
                  <a:srgbClr val="7030A0"/>
                </a:solidFill>
                <a:latin typeface="Times New Roman" panose="02020603050405020304" pitchFamily="18" charset="0"/>
                <a:cs typeface="Times New Roman" panose="02020603050405020304" pitchFamily="18" charset="0"/>
              </a:rPr>
              <a:t>A Visual Analytics System for Evaluating Employee Performance in Public Safety Agencies</a:t>
            </a:r>
          </a:p>
          <a:p>
            <a:pPr marL="0" indent="0" algn="ctr">
              <a:buNone/>
            </a:pPr>
            <a:endParaRPr lang="en-US" sz="2200" b="1" dirty="0">
              <a:solidFill>
                <a:srgbClr val="7030A0"/>
              </a:solidFill>
            </a:endParaRP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12</a:t>
            </a:fld>
            <a:endParaRPr lang="en-US"/>
          </a:p>
        </p:txBody>
      </p:sp>
      <p:sp>
        <p:nvSpPr>
          <p:cNvPr id="9" name="Content Placeholder 2">
            <a:extLst>
              <a:ext uri="{FF2B5EF4-FFF2-40B4-BE49-F238E27FC236}">
                <a16:creationId xmlns:a16="http://schemas.microsoft.com/office/drawing/2014/main" id="{DF2E4EA7-0704-84AB-38F5-76683CDB3575}"/>
              </a:ext>
            </a:extLst>
          </p:cNvPr>
          <p:cNvSpPr txBox="1">
            <a:spLocks/>
          </p:cNvSpPr>
          <p:nvPr/>
        </p:nvSpPr>
        <p:spPr>
          <a:xfrm>
            <a:off x="494522" y="1856792"/>
            <a:ext cx="11103431" cy="486468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7200" b="1" dirty="0">
                <a:solidFill>
                  <a:srgbClr val="C00000"/>
                </a:solidFill>
                <a:latin typeface="Times New Roman" panose="02020603050405020304" pitchFamily="18" charset="0"/>
                <a:cs typeface="Times New Roman" panose="02020603050405020304" pitchFamily="18" charset="0"/>
              </a:rPr>
              <a:t>                                </a:t>
            </a:r>
            <a:r>
              <a:rPr lang="en-IN" sz="7200" b="1" dirty="0" err="1">
                <a:solidFill>
                  <a:srgbClr val="C00000"/>
                </a:solidFill>
                <a:latin typeface="Times New Roman" panose="02020603050405020304" pitchFamily="18" charset="0"/>
                <a:cs typeface="Times New Roman" panose="02020603050405020304" pitchFamily="18" charset="0"/>
              </a:rPr>
              <a:t>Jieqiong</a:t>
            </a:r>
            <a:r>
              <a:rPr lang="en-IN" sz="7200" b="1" dirty="0">
                <a:solidFill>
                  <a:srgbClr val="C00000"/>
                </a:solidFill>
                <a:latin typeface="Times New Roman" panose="02020603050405020304" pitchFamily="18" charset="0"/>
                <a:cs typeface="Times New Roman" panose="02020603050405020304" pitchFamily="18" charset="0"/>
              </a:rPr>
              <a:t> Zhao; </a:t>
            </a:r>
            <a:r>
              <a:rPr lang="en-IN" sz="7200" b="1" dirty="0" err="1">
                <a:solidFill>
                  <a:srgbClr val="C00000"/>
                </a:solidFill>
                <a:latin typeface="Times New Roman" panose="02020603050405020304" pitchFamily="18" charset="0"/>
                <a:cs typeface="Times New Roman" panose="02020603050405020304" pitchFamily="18" charset="0"/>
              </a:rPr>
              <a:t>Morteza</a:t>
            </a:r>
            <a:r>
              <a:rPr lang="en-IN" sz="7200" b="1" dirty="0">
                <a:solidFill>
                  <a:srgbClr val="C00000"/>
                </a:solidFill>
                <a:latin typeface="Times New Roman" panose="02020603050405020304" pitchFamily="18" charset="0"/>
                <a:cs typeface="Times New Roman" panose="02020603050405020304" pitchFamily="18" charset="0"/>
              </a:rPr>
              <a:t> </a:t>
            </a:r>
            <a:r>
              <a:rPr lang="en-IN" sz="7200" b="1" dirty="0" err="1">
                <a:solidFill>
                  <a:srgbClr val="C00000"/>
                </a:solidFill>
                <a:latin typeface="Times New Roman" panose="02020603050405020304" pitchFamily="18" charset="0"/>
                <a:cs typeface="Times New Roman" panose="02020603050405020304" pitchFamily="18" charset="0"/>
              </a:rPr>
              <a:t>Karimzadeh</a:t>
            </a:r>
            <a:r>
              <a:rPr lang="en-IN" sz="7200" b="1" dirty="0">
                <a:solidFill>
                  <a:srgbClr val="C00000"/>
                </a:solidFill>
                <a:latin typeface="Times New Roman" panose="02020603050405020304" pitchFamily="18" charset="0"/>
                <a:cs typeface="Times New Roman" panose="02020603050405020304" pitchFamily="18" charset="0"/>
              </a:rPr>
              <a:t>; Luke S. Snyder; </a:t>
            </a:r>
            <a:r>
              <a:rPr lang="en-IN" sz="7200" b="1" dirty="0" err="1">
                <a:solidFill>
                  <a:srgbClr val="C00000"/>
                </a:solidFill>
                <a:latin typeface="Times New Roman" panose="02020603050405020304" pitchFamily="18" charset="0"/>
                <a:cs typeface="Times New Roman" panose="02020603050405020304" pitchFamily="18" charset="0"/>
              </a:rPr>
              <a:t>Chittayong</a:t>
            </a:r>
            <a:r>
              <a:rPr lang="en-IN" sz="7200" b="1" dirty="0">
                <a:solidFill>
                  <a:srgbClr val="C00000"/>
                </a:solidFill>
                <a:latin typeface="Times New Roman" panose="02020603050405020304" pitchFamily="18" charset="0"/>
                <a:cs typeface="Times New Roman" panose="02020603050405020304" pitchFamily="18" charset="0"/>
              </a:rPr>
              <a:t> </a:t>
            </a:r>
            <a:r>
              <a:rPr lang="en-IN" sz="7200" b="1" dirty="0" err="1">
                <a:solidFill>
                  <a:srgbClr val="C00000"/>
                </a:solidFill>
                <a:latin typeface="Times New Roman" panose="02020603050405020304" pitchFamily="18" charset="0"/>
                <a:cs typeface="Times New Roman" panose="02020603050405020304" pitchFamily="18" charset="0"/>
              </a:rPr>
              <a:t>Surakitbanharn</a:t>
            </a:r>
            <a:endParaRPr lang="en-IN" sz="7200" b="1" dirty="0">
              <a:solidFill>
                <a:srgbClr val="C00000"/>
              </a:solidFill>
              <a:latin typeface="Times New Roman" panose="02020603050405020304" pitchFamily="18" charset="0"/>
              <a:cs typeface="Times New Roman" panose="02020603050405020304" pitchFamily="18" charset="0"/>
            </a:endParaRPr>
          </a:p>
          <a:p>
            <a:pPr marL="0" indent="0">
              <a:buNone/>
            </a:pPr>
            <a:r>
              <a:rPr lang="en-IN" sz="9600" dirty="0">
                <a:latin typeface="Times New Roman" panose="02020603050405020304" pitchFamily="18" charset="0"/>
                <a:cs typeface="Times New Roman" panose="02020603050405020304" pitchFamily="18" charset="0"/>
              </a:rPr>
              <a:t>Theme:</a:t>
            </a:r>
          </a:p>
          <a:p>
            <a:pPr marL="0" indent="0">
              <a:lnSpc>
                <a:spcPct val="170000"/>
              </a:lnSpc>
              <a:buNone/>
            </a:pPr>
            <a:r>
              <a:rPr lang="en-US" sz="8000" dirty="0">
                <a:latin typeface="Times New Roman" panose="02020603050405020304" pitchFamily="18" charset="0"/>
                <a:cs typeface="Times New Roman" panose="02020603050405020304" pitchFamily="18" charset="0"/>
              </a:rPr>
              <a:t>	Organizational performance evaluation can be useful for strategic planning, staff management, and operational development. An effective performance evaluation system with clearly defined goals and prompt feedback is essential for organizations to improve their productivity.</a:t>
            </a:r>
          </a:p>
          <a:p>
            <a:pPr marL="0" indent="0" algn="just">
              <a:lnSpc>
                <a:spcPct val="150000"/>
              </a:lnSpc>
              <a:buNone/>
            </a:pPr>
            <a:r>
              <a:rPr lang="en-US" sz="8000" dirty="0">
                <a:latin typeface="Times New Roman" panose="02020603050405020304" pitchFamily="18" charset="0"/>
                <a:cs typeface="Times New Roman" panose="02020603050405020304" pitchFamily="18" charset="0"/>
              </a:rPr>
              <a:t>               it can be beneficial to interactively analyze, visually explore, accurately weight, compare, and evaluate employee performance in the context of organizational hierarchy.</a:t>
            </a:r>
          </a:p>
          <a:p>
            <a:pPr marL="0" indent="0" algn="just">
              <a:lnSpc>
                <a:spcPct val="150000"/>
              </a:lnSpc>
              <a:buNone/>
            </a:pPr>
            <a:r>
              <a:rPr lang="en-US" sz="8000" dirty="0">
                <a:latin typeface="Times New Roman" panose="02020603050405020304" pitchFamily="18" charset="0"/>
                <a:cs typeface="Times New Roman" panose="02020603050405020304" pitchFamily="18" charset="0"/>
              </a:rPr>
              <a:t>             </a:t>
            </a:r>
            <a:r>
              <a:rPr lang="en-US" sz="8000" dirty="0" err="1">
                <a:latin typeface="Times New Roman" panose="02020603050405020304" pitchFamily="18" charset="0"/>
                <a:cs typeface="Times New Roman" panose="02020603050405020304" pitchFamily="18" charset="0"/>
              </a:rPr>
              <a:t>Metricsv</a:t>
            </a:r>
            <a:r>
              <a:rPr lang="en-US" sz="8000" dirty="0">
                <a:latin typeface="Times New Roman" panose="02020603050405020304" pitchFamily="18" charset="0"/>
                <a:cs typeface="Times New Roman" panose="02020603050405020304" pitchFamily="18" charset="0"/>
              </a:rPr>
              <a:t> is , a visual analytics system for evaluating the performance of individual employees, teams, and the entire organization in public safety agencies.</a:t>
            </a:r>
          </a:p>
          <a:p>
            <a:pPr>
              <a:buFont typeface="Arial" panose="020B0604020202020204" pitchFamily="34" charset="0"/>
              <a:buNone/>
            </a:pPr>
            <a:endParaRPr lang="en-US" sz="8000" b="1" dirty="0">
              <a:solidFill>
                <a:srgbClr val="FF0000"/>
              </a:solidFill>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8000" b="1" dirty="0">
              <a:solidFill>
                <a:srgbClr val="FF0000"/>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88D70071-03B6-8643-F5CC-FB3ADF505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269" y="6262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9">
            <a:extLst>
              <a:ext uri="{FF2B5EF4-FFF2-40B4-BE49-F238E27FC236}">
                <a16:creationId xmlns:a16="http://schemas.microsoft.com/office/drawing/2014/main" id="{AE5A7F2A-CCFD-93D7-15DF-27EAF9F3964A}"/>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1317223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8A511-995B-926F-E509-2E5F6C448B40}"/>
              </a:ext>
            </a:extLst>
          </p:cNvPr>
          <p:cNvSpPr>
            <a:spLocks noGrp="1"/>
          </p:cNvSpPr>
          <p:nvPr>
            <p:ph idx="1"/>
          </p:nvPr>
        </p:nvSpPr>
        <p:spPr>
          <a:xfrm>
            <a:off x="838200" y="891252"/>
            <a:ext cx="10515600" cy="5285712"/>
          </a:xfrm>
        </p:spPr>
        <p:txBody>
          <a:bodyPr>
            <a:normAutofit/>
          </a:bodyPr>
          <a:lstStyle/>
          <a:p>
            <a:pPr marL="0" indent="0" algn="just">
              <a:lnSpc>
                <a:spcPct val="150000"/>
              </a:lnSpc>
              <a:buNone/>
            </a:pPr>
            <a:r>
              <a:rPr lang="en-US" sz="28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Advantages</a:t>
            </a:r>
            <a:r>
              <a:rPr lang="en-IN" dirty="0">
                <a:latin typeface="Times New Roman" panose="02020603050405020304" pitchFamily="18" charset="0"/>
                <a:cs typeface="Times New Roman" panose="02020603050405020304" pitchFamily="18" charset="0"/>
              </a:rPr>
              <a:t>:</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t>
            </a:r>
            <a:r>
              <a:rPr lang="en-US" sz="2200" dirty="0">
                <a:solidFill>
                  <a:schemeClr val="accent6"/>
                </a:solidFill>
                <a:latin typeface="Times New Roman" panose="02020603050405020304" pitchFamily="18" charset="0"/>
                <a:cs typeface="Times New Roman" panose="02020603050405020304" pitchFamily="18" charset="0"/>
              </a:rPr>
              <a:t>System contains four visual components to support interactive visual analysis of organizational performance with a set of hybrid evaluation metrics, integrating subjective ratings and quantifiable outcomes of job activities at multiple grouping granularities</a:t>
            </a:r>
            <a:r>
              <a:rPr lang="en-US" sz="2800" dirty="0">
                <a:solidFill>
                  <a:schemeClr val="accent6"/>
                </a:solidFill>
                <a:latin typeface="Times New Roman" panose="02020603050405020304" pitchFamily="18" charset="0"/>
                <a:cs typeface="Times New Roman" panose="02020603050405020304" pitchFamily="18" charset="0"/>
              </a:rPr>
              <a:t>.</a:t>
            </a:r>
          </a:p>
          <a:p>
            <a:pPr marL="0" indent="0" algn="just">
              <a:lnSpc>
                <a:spcPct val="150000"/>
              </a:lnSpc>
              <a:buNone/>
            </a:pPr>
            <a:r>
              <a:rPr lang="en-US" dirty="0">
                <a:solidFill>
                  <a:srgbClr val="000000"/>
                </a:solidFill>
                <a:latin typeface="Times New Roman" panose="02020603050405020304" pitchFamily="18" charset="0"/>
                <a:cs typeface="Times New Roman" panose="02020603050405020304" pitchFamily="18" charset="0"/>
              </a:rPr>
              <a:t>Disadvantages:</a:t>
            </a:r>
          </a:p>
          <a:p>
            <a:pPr marL="0" indent="0" algn="just">
              <a:lnSpc>
                <a:spcPct val="150000"/>
              </a:lnSpc>
              <a:buNone/>
            </a:pPr>
            <a:r>
              <a:rPr lang="en-US" sz="2200" dirty="0">
                <a:solidFill>
                  <a:schemeClr val="accent2"/>
                </a:solidFill>
                <a:latin typeface="Times New Roman" panose="02020603050405020304" pitchFamily="18" charset="0"/>
                <a:cs typeface="Times New Roman" panose="02020603050405020304" pitchFamily="18" charset="0"/>
              </a:rPr>
              <a:t>	</a:t>
            </a:r>
            <a:r>
              <a:rPr lang="en-US" sz="2200" dirty="0">
                <a:solidFill>
                  <a:srgbClr val="FF0000"/>
                </a:solidFill>
                <a:latin typeface="Times New Roman" panose="02020603050405020304" pitchFamily="18" charset="0"/>
                <a:cs typeface="Times New Roman" panose="02020603050405020304" pitchFamily="18" charset="0"/>
              </a:rPr>
              <a:t>It does not include the time associated with job types as another contributing factor in the final performance outcome, since the time to complete a particular problem is of interest regardless of the domain.</a:t>
            </a:r>
            <a:endParaRPr lang="en-IN" sz="2200" dirty="0">
              <a:solidFill>
                <a:srgbClr val="FF0000"/>
              </a:solidFill>
            </a:endParaRPr>
          </a:p>
        </p:txBody>
      </p:sp>
      <p:sp>
        <p:nvSpPr>
          <p:cNvPr id="4" name="Slide Number Placeholder 3">
            <a:extLst>
              <a:ext uri="{FF2B5EF4-FFF2-40B4-BE49-F238E27FC236}">
                <a16:creationId xmlns:a16="http://schemas.microsoft.com/office/drawing/2014/main" id="{62ADA314-E9BF-BFA4-A702-5AD246B3E940}"/>
              </a:ext>
            </a:extLst>
          </p:cNvPr>
          <p:cNvSpPr>
            <a:spLocks noGrp="1"/>
          </p:cNvSpPr>
          <p:nvPr>
            <p:ph type="sldNum" sz="quarter" idx="12"/>
          </p:nvPr>
        </p:nvSpPr>
        <p:spPr/>
        <p:txBody>
          <a:bodyPr/>
          <a:lstStyle/>
          <a:p>
            <a:fld id="{B6D3A235-9A1B-814A-A45F-231E09344964}" type="slidenum">
              <a:rPr lang="en-US" smtClean="0"/>
              <a:t>13</a:t>
            </a:fld>
            <a:endParaRPr lang="en-US"/>
          </a:p>
        </p:txBody>
      </p:sp>
      <p:pic>
        <p:nvPicPr>
          <p:cNvPr id="2" name="Picture 4">
            <a:extLst>
              <a:ext uri="{FF2B5EF4-FFF2-40B4-BE49-F238E27FC236}">
                <a16:creationId xmlns:a16="http://schemas.microsoft.com/office/drawing/2014/main" id="{5C76CC39-7E7B-1F9D-80B9-AE4BF24DE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9">
            <a:extLst>
              <a:ext uri="{FF2B5EF4-FFF2-40B4-BE49-F238E27FC236}">
                <a16:creationId xmlns:a16="http://schemas.microsoft.com/office/drawing/2014/main" id="{79CF60B7-7778-05E0-9965-B1D73E2A67E1}"/>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185669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838200" y="699523"/>
            <a:ext cx="10515600" cy="372238"/>
          </a:xfrm>
        </p:spPr>
        <p:txBody>
          <a:bodyPr>
            <a:normAutofit fontScale="90000"/>
          </a:bodyPr>
          <a:lstStyle/>
          <a:p>
            <a:pPr algn="ctr"/>
            <a:r>
              <a:rPr lang="en-US" sz="3000" b="1" dirty="0">
                <a:solidFill>
                  <a:srgbClr val="002060"/>
                </a:solidFill>
                <a:latin typeface="Copperplate Gothic Bold" panose="020E0705020206020404" pitchFamily="34"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6D661184-90BB-80A4-A026-A74200F6CDDB}"/>
              </a:ext>
            </a:extLst>
          </p:cNvPr>
          <p:cNvSpPr>
            <a:spLocks noGrp="1"/>
          </p:cNvSpPr>
          <p:nvPr>
            <p:ph idx="1"/>
          </p:nvPr>
        </p:nvSpPr>
        <p:spPr>
          <a:xfrm>
            <a:off x="698238" y="1033610"/>
            <a:ext cx="10228263" cy="436376"/>
          </a:xfrm>
        </p:spPr>
        <p:txBody>
          <a:bodyPr>
            <a:normAutofit lnSpcReduction="10000"/>
          </a:bodyPr>
          <a:lstStyle/>
          <a:p>
            <a:pPr marL="0" indent="0" algn="ctr">
              <a:buNone/>
            </a:pPr>
            <a:r>
              <a:rPr lang="en-US" b="1" dirty="0">
                <a:solidFill>
                  <a:srgbClr val="7030A0"/>
                </a:solidFill>
                <a:latin typeface="Times New Roman" panose="02020603050405020304" pitchFamily="18" charset="0"/>
                <a:cs typeface="Times New Roman" panose="02020603050405020304" pitchFamily="18" charset="0"/>
              </a:rPr>
              <a:t>Security of office management information system analysis</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14</a:t>
            </a:fld>
            <a:endParaRPr lang="en-US"/>
          </a:p>
        </p:txBody>
      </p:sp>
      <p:sp>
        <p:nvSpPr>
          <p:cNvPr id="9" name="Content Placeholder 2">
            <a:extLst>
              <a:ext uri="{FF2B5EF4-FFF2-40B4-BE49-F238E27FC236}">
                <a16:creationId xmlns:a16="http://schemas.microsoft.com/office/drawing/2014/main" id="{DF2E4EA7-0704-84AB-38F5-76683CDB3575}"/>
              </a:ext>
            </a:extLst>
          </p:cNvPr>
          <p:cNvSpPr txBox="1">
            <a:spLocks/>
          </p:cNvSpPr>
          <p:nvPr/>
        </p:nvSpPr>
        <p:spPr>
          <a:xfrm>
            <a:off x="547393" y="1518038"/>
            <a:ext cx="11013231" cy="446607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solidFill>
                  <a:schemeClr val="accent4"/>
                </a:solidFill>
                <a:latin typeface="Times New Roman" panose="02020603050405020304" pitchFamily="18" charset="0"/>
                <a:cs typeface="Times New Roman" panose="02020603050405020304" pitchFamily="18" charset="0"/>
              </a:rPr>
              <a:t>                                                </a:t>
            </a:r>
            <a:r>
              <a:rPr lang="en-US" sz="8000" b="1" dirty="0">
                <a:solidFill>
                  <a:srgbClr val="C00000"/>
                </a:solidFill>
                <a:latin typeface="Times New Roman" panose="02020603050405020304" pitchFamily="18" charset="0"/>
                <a:cs typeface="Times New Roman" panose="02020603050405020304" pitchFamily="18" charset="0"/>
              </a:rPr>
              <a:t>Rishabh </a:t>
            </a:r>
            <a:r>
              <a:rPr lang="en-US" sz="8000" b="1" dirty="0" err="1">
                <a:solidFill>
                  <a:srgbClr val="C00000"/>
                </a:solidFill>
                <a:latin typeface="Times New Roman" panose="02020603050405020304" pitchFamily="18" charset="0"/>
                <a:cs typeface="Times New Roman" panose="02020603050405020304" pitchFamily="18" charset="0"/>
              </a:rPr>
              <a:t>Bajpayi,Prof</a:t>
            </a:r>
            <a:r>
              <a:rPr lang="en-US" sz="8000" b="1" dirty="0">
                <a:solidFill>
                  <a:srgbClr val="C00000"/>
                </a:solidFill>
                <a:latin typeface="Times New Roman" panose="02020603050405020304" pitchFamily="18" charset="0"/>
                <a:cs typeface="Times New Roman" panose="02020603050405020304" pitchFamily="18" charset="0"/>
              </a:rPr>
              <a:t>. M L Sharma, K C Tripathi</a:t>
            </a:r>
          </a:p>
          <a:p>
            <a:pPr marL="0" indent="0">
              <a:buNone/>
            </a:pPr>
            <a:r>
              <a:rPr lang="en-US" sz="9600" dirty="0">
                <a:latin typeface="Times New Roman" panose="02020603050405020304" pitchFamily="18" charset="0"/>
                <a:cs typeface="Times New Roman" panose="02020603050405020304" pitchFamily="18" charset="0"/>
              </a:rPr>
              <a:t>Theme:</a:t>
            </a:r>
          </a:p>
          <a:p>
            <a:pPr marL="0" indent="0" algn="just">
              <a:lnSpc>
                <a:spcPct val="150000"/>
              </a:lnSpc>
              <a:buNone/>
            </a:pPr>
            <a:r>
              <a:rPr lang="en-US" sz="8000" dirty="0">
                <a:latin typeface="Times New Roman" panose="02020603050405020304" pitchFamily="18" charset="0"/>
                <a:cs typeface="Times New Roman" panose="02020603050405020304" pitchFamily="18" charset="0"/>
              </a:rPr>
              <a:t>               Every organization keeps a record of their staff. Staff records play a crucial role in staff management. Every organization requires these records to calculate pay, manage workforce and see performance of employees. Management of all these records is a challenging task and time consuming process for the HR team, which can be reduced by using EMS</a:t>
            </a:r>
          </a:p>
          <a:p>
            <a:pPr marL="0" indent="0" algn="just">
              <a:lnSpc>
                <a:spcPct val="150000"/>
              </a:lnSpc>
              <a:buNone/>
            </a:pPr>
            <a:r>
              <a:rPr lang="en-US" sz="8000" dirty="0">
                <a:latin typeface="Times New Roman" panose="02020603050405020304" pitchFamily="18" charset="0"/>
                <a:cs typeface="Times New Roman" panose="02020603050405020304" pitchFamily="18" charset="0"/>
              </a:rPr>
              <a:t>EMS is also an informatics system that is useful in saving time, power and money of owner, HR’s and manager that is the Employee Management System. This system consists of two mobile applications which one for HR team to manage employees and another for Employee to mark their attendance.</a:t>
            </a:r>
            <a:endParaRPr lang="en-IN" sz="8000" dirty="0">
              <a:latin typeface="Times New Roman" panose="02020603050405020304" pitchFamily="18" charset="0"/>
              <a:cs typeface="Times New Roman" panose="02020603050405020304" pitchFamily="18" charset="0"/>
            </a:endParaRPr>
          </a:p>
          <a:p>
            <a:endParaRPr lang="en-IN" sz="8000" dirty="0">
              <a:latin typeface="Times New Roman" pitchFamily="18" charset="0"/>
              <a:ea typeface="Calibri" pitchFamily="34" charset="0"/>
              <a:cs typeface="Times New Roman" pitchFamily="18" charset="0"/>
            </a:endParaRPr>
          </a:p>
          <a:p>
            <a:pPr>
              <a:buFont typeface="Arial" panose="020B0604020202020204" pitchFamily="34" charset="0"/>
              <a:buNone/>
            </a:pPr>
            <a:endParaRPr lang="en-US" sz="2000" b="1" dirty="0">
              <a:latin typeface="Times New Roman" pitchFamily="18" charset="0"/>
              <a:cs typeface="Times New Roman" pitchFamily="18" charset="0"/>
            </a:endParaRPr>
          </a:p>
        </p:txBody>
      </p:sp>
      <p:pic>
        <p:nvPicPr>
          <p:cNvPr id="4" name="Picture 4">
            <a:extLst>
              <a:ext uri="{FF2B5EF4-FFF2-40B4-BE49-F238E27FC236}">
                <a16:creationId xmlns:a16="http://schemas.microsoft.com/office/drawing/2014/main" id="{EE752222-5076-8614-396B-F92AEF853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269" y="8263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9">
            <a:extLst>
              <a:ext uri="{FF2B5EF4-FFF2-40B4-BE49-F238E27FC236}">
                <a16:creationId xmlns:a16="http://schemas.microsoft.com/office/drawing/2014/main" id="{319FED3C-A9EE-B061-9AE5-E921100F9841}"/>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4178915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87459-D7C0-2CB7-24A1-C76637ADA2A5}"/>
              </a:ext>
            </a:extLst>
          </p:cNvPr>
          <p:cNvSpPr>
            <a:spLocks noGrp="1"/>
          </p:cNvSpPr>
          <p:nvPr>
            <p:ph idx="1"/>
          </p:nvPr>
        </p:nvSpPr>
        <p:spPr>
          <a:xfrm>
            <a:off x="838200" y="844952"/>
            <a:ext cx="10515600" cy="5332011"/>
          </a:xfrm>
        </p:spPr>
        <p:txBody>
          <a:bodyPr>
            <a:normAutofit fontScale="70000" lnSpcReduction="20000"/>
          </a:bodyPr>
          <a:lstStyle/>
          <a:p>
            <a:pPr marL="0" indent="0" algn="just">
              <a:lnSpc>
                <a:spcPct val="150000"/>
              </a:lnSpc>
              <a:buNone/>
            </a:pPr>
            <a:r>
              <a:rPr lang="en-US" sz="3400" dirty="0">
                <a:latin typeface="Times New Roman" panose="02020603050405020304" pitchFamily="18" charset="0"/>
                <a:cs typeface="Times New Roman" panose="02020603050405020304" pitchFamily="18" charset="0"/>
              </a:rPr>
              <a:t>Advantages: </a:t>
            </a:r>
          </a:p>
          <a:p>
            <a:pPr marL="342900" lvl="0" indent="-342900" algn="just">
              <a:lnSpc>
                <a:spcPct val="150000"/>
              </a:lnSpc>
              <a:spcBef>
                <a:spcPts val="1010"/>
              </a:spcBef>
              <a:buFont typeface="Arial" panose="020B0604020202020204" pitchFamily="34" charset="0"/>
              <a:buChar char="•"/>
            </a:pPr>
            <a:r>
              <a:rPr lang="en-US" sz="2800" dirty="0">
                <a:solidFill>
                  <a:schemeClr val="accent6"/>
                </a:solidFill>
                <a:effectLst/>
                <a:latin typeface="Times New Roman" panose="02020603050405020304" pitchFamily="18" charset="0"/>
                <a:ea typeface="Times New Roman" panose="02020603050405020304" pitchFamily="18" charset="0"/>
              </a:rPr>
              <a:t>Security measures safeguard sensitive data, including employee records, financial information, and organizational strategies, protecting against unauthorized access and potential breaches.</a:t>
            </a:r>
            <a:endParaRPr lang="en-IN" sz="2800" dirty="0">
              <a:solidFill>
                <a:schemeClr val="accent6"/>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1010"/>
              </a:spcBef>
              <a:buFont typeface="Arial" panose="020B0604020202020204" pitchFamily="34" charset="0"/>
              <a:buChar char="•"/>
            </a:pPr>
            <a:r>
              <a:rPr lang="en-US" sz="2800" dirty="0">
                <a:solidFill>
                  <a:schemeClr val="accent6"/>
                </a:solidFill>
                <a:effectLst/>
                <a:latin typeface="Times New Roman" panose="02020603050405020304" pitchFamily="18" charset="0"/>
                <a:ea typeface="Times New Roman" panose="02020603050405020304" pitchFamily="18" charset="0"/>
              </a:rPr>
              <a:t>A secure office management information system fosters trust among users, including employees, management, and external stakeholders.</a:t>
            </a:r>
            <a:endParaRPr lang="en-IN" sz="2800" dirty="0">
              <a:solidFill>
                <a:schemeClr val="accent6"/>
              </a:solidFill>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3400" dirty="0">
                <a:latin typeface="Times New Roman" panose="02020603050405020304" pitchFamily="18" charset="0"/>
                <a:cs typeface="Times New Roman" panose="02020603050405020304" pitchFamily="18" charset="0"/>
              </a:rPr>
              <a:t>Disadvantages:</a:t>
            </a:r>
          </a:p>
          <a:p>
            <a:pPr marL="342900" lvl="0" indent="-342900" algn="just">
              <a:lnSpc>
                <a:spcPct val="150000"/>
              </a:lnSpc>
              <a:spcBef>
                <a:spcPts val="1010"/>
              </a:spcBef>
              <a:buFont typeface="Arial" panose="020B0604020202020204" pitchFamily="34" charset="0"/>
              <a:buChar char="•"/>
            </a:pPr>
            <a:r>
              <a:rPr lang="en-US" sz="2800" dirty="0">
                <a:solidFill>
                  <a:srgbClr val="FF0000"/>
                </a:solidFill>
                <a:effectLst/>
                <a:latin typeface="Times New Roman" panose="02020603050405020304" pitchFamily="18" charset="0"/>
                <a:ea typeface="Times New Roman" panose="02020603050405020304" pitchFamily="18" charset="0"/>
              </a:rPr>
              <a:t>Implementing and maintaining robust security measures can be expensive, requiring investments in technology, training, and personnel.</a:t>
            </a:r>
            <a:endParaRPr lang="en-IN" sz="2800" dirty="0">
              <a:solidFill>
                <a:srgbClr val="FF0000"/>
              </a:solidFill>
              <a:effectLst/>
              <a:latin typeface="Times New Roman" panose="02020603050405020304" pitchFamily="18" charset="0"/>
              <a:ea typeface="Times New Roman" panose="02020603050405020304" pitchFamily="18" charset="0"/>
            </a:endParaRPr>
          </a:p>
          <a:p>
            <a:pPr algn="just">
              <a:lnSpc>
                <a:spcPct val="150000"/>
              </a:lnSpc>
              <a:buFont typeface="Arial" panose="020B0604020202020204" pitchFamily="34" charset="0"/>
              <a:buChar char="•"/>
            </a:pPr>
            <a:r>
              <a:rPr lang="en-US" sz="2800" dirty="0">
                <a:solidFill>
                  <a:srgbClr val="FF0000"/>
                </a:solidFill>
                <a:effectLst/>
                <a:latin typeface="Times New Roman" panose="02020603050405020304" pitchFamily="18" charset="0"/>
                <a:ea typeface="Times New Roman" panose="02020603050405020304" pitchFamily="18" charset="0"/>
              </a:rPr>
              <a:t> Human error remains a significant factor in security breaches, and ensuring that employees are well-trained and aware of security protocols can be challenging</a:t>
            </a:r>
            <a:endParaRPr lang="en-US" sz="2800" dirty="0">
              <a:solidFill>
                <a:srgbClr val="FF0000"/>
              </a:solidFill>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74EC686E-4E30-6CA9-D363-ECB0155021C9}"/>
              </a:ext>
            </a:extLst>
          </p:cNvPr>
          <p:cNvSpPr>
            <a:spLocks noGrp="1"/>
          </p:cNvSpPr>
          <p:nvPr>
            <p:ph type="sldNum" sz="quarter" idx="12"/>
          </p:nvPr>
        </p:nvSpPr>
        <p:spPr/>
        <p:txBody>
          <a:bodyPr/>
          <a:lstStyle/>
          <a:p>
            <a:fld id="{B6D3A235-9A1B-814A-A45F-231E09344964}" type="slidenum">
              <a:rPr lang="en-US" smtClean="0"/>
              <a:t>15</a:t>
            </a:fld>
            <a:endParaRPr lang="en-US"/>
          </a:p>
        </p:txBody>
      </p:sp>
      <p:pic>
        <p:nvPicPr>
          <p:cNvPr id="2" name="Picture 4">
            <a:extLst>
              <a:ext uri="{FF2B5EF4-FFF2-40B4-BE49-F238E27FC236}">
                <a16:creationId xmlns:a16="http://schemas.microsoft.com/office/drawing/2014/main" id="{A7D72EE2-1A1B-724C-4FBF-C8955AC4A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9">
            <a:extLst>
              <a:ext uri="{FF2B5EF4-FFF2-40B4-BE49-F238E27FC236}">
                <a16:creationId xmlns:a16="http://schemas.microsoft.com/office/drawing/2014/main" id="{9E9A2355-28F7-E837-3339-2901AEF2A123}"/>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3556541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838200" y="702274"/>
            <a:ext cx="10515600" cy="887910"/>
          </a:xfrm>
        </p:spPr>
        <p:txBody>
          <a:bodyPr>
            <a:normAutofit/>
          </a:bodyPr>
          <a:lstStyle/>
          <a:p>
            <a:pPr algn="ctr"/>
            <a:r>
              <a:rPr lang="en-US" sz="3200" b="1" dirty="0">
                <a:latin typeface="Copperplate Gothic Bold" panose="020E0705020206020404" pitchFamily="34" charset="0"/>
                <a:cs typeface="Times New Roman" panose="02020603050405020304" pitchFamily="18" charset="0"/>
              </a:rPr>
              <a:t>Literature Review Analysis</a:t>
            </a:r>
          </a:p>
        </p:txBody>
      </p:sp>
      <p:sp>
        <p:nvSpPr>
          <p:cNvPr id="3" name="Content Placeholder 2">
            <a:extLst>
              <a:ext uri="{FF2B5EF4-FFF2-40B4-BE49-F238E27FC236}">
                <a16:creationId xmlns:a16="http://schemas.microsoft.com/office/drawing/2014/main" id="{6D661184-90BB-80A4-A026-A74200F6CDDB}"/>
              </a:ext>
            </a:extLst>
          </p:cNvPr>
          <p:cNvSpPr>
            <a:spLocks noGrp="1"/>
          </p:cNvSpPr>
          <p:nvPr>
            <p:ph idx="1"/>
          </p:nvPr>
        </p:nvSpPr>
        <p:spPr>
          <a:xfrm>
            <a:off x="1352939" y="1702373"/>
            <a:ext cx="9227976" cy="4539809"/>
          </a:xfrm>
        </p:spPr>
        <p:txBody>
          <a:bodyPr>
            <a:noAutofit/>
          </a:bodyPr>
          <a:lstStyle/>
          <a:p>
            <a:pPr marL="0" indent="0" algn="just">
              <a:lnSpc>
                <a:spcPct val="150000"/>
              </a:lnSpc>
              <a:spcBef>
                <a:spcPts val="600"/>
              </a:spcBef>
              <a:spcAft>
                <a:spcPts val="600"/>
              </a:spcAft>
              <a:buNone/>
            </a:pPr>
            <a:r>
              <a:rPr lang="en-US" sz="2000" dirty="0">
                <a:latin typeface="Times New Roman" panose="02020603050405020304" pitchFamily="18" charset="0"/>
                <a:cs typeface="Times New Roman" panose="02020603050405020304" pitchFamily="18" charset="0"/>
              </a:rPr>
              <a:t>	</a:t>
            </a:r>
            <a:r>
              <a:rPr lang="en-US" sz="2000" dirty="0">
                <a:solidFill>
                  <a:schemeClr val="accent4">
                    <a:lumMod val="75000"/>
                  </a:schemeClr>
                </a:solidFill>
                <a:latin typeface="Times New Roman" panose="02020603050405020304" pitchFamily="18" charset="0"/>
                <a:cs typeface="Times New Roman" panose="02020603050405020304" pitchFamily="18" charset="0"/>
              </a:rPr>
              <a:t>As per the above study provided by various authors aims to give a brief information of managing the office staff automation through the evaluation of attendance, organizational performance, payroll, security etc. The most appropriate way of solving the issue of security breach is to use the multi factor authentication ,though it consists some  limitations but overcomes the security measures .Though the above mentioned systems deals with the time power and savage of money ,simplifies the process of maintenance of  records, the major issue is absence of two step verification for office management system to enhances the security.</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16</a:t>
            </a:fld>
            <a:endParaRPr lang="en-US"/>
          </a:p>
        </p:txBody>
      </p:sp>
      <p:sp>
        <p:nvSpPr>
          <p:cNvPr id="9" name="Rounded Rectangle 8"/>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6605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2071396" y="787077"/>
            <a:ext cx="7417837" cy="1153689"/>
          </a:xfrm>
        </p:spPr>
        <p:txBody>
          <a:bodyPr>
            <a:normAutofit/>
          </a:bodyPr>
          <a:lstStyle/>
          <a:p>
            <a:pPr algn="ctr"/>
            <a:r>
              <a:rPr lang="en-US" b="1" dirty="0">
                <a:latin typeface="Copperplate Gothic Bold" panose="020E0705020206020404" pitchFamily="34" charset="0"/>
              </a:rPr>
              <a:t> </a:t>
            </a:r>
            <a:r>
              <a:rPr lang="en-US" sz="3200" b="1" dirty="0">
                <a:solidFill>
                  <a:srgbClr val="002060"/>
                </a:solidFill>
                <a:latin typeface="Copperplate Gothic Bold" panose="020E0705020206020404" pitchFamily="34" charset="0"/>
                <a:cs typeface="Times New Roman" panose="02020603050405020304" pitchFamily="18" charset="0"/>
              </a:rPr>
              <a:t>Objectives</a:t>
            </a:r>
            <a:br>
              <a:rPr lang="en-US" sz="3200" dirty="0">
                <a:latin typeface="Copperplate Gothic Bold" panose="020E0705020206020404" pitchFamily="34" charset="0"/>
                <a:cs typeface="Times New Roman" panose="02020603050405020304" pitchFamily="18" charset="0"/>
              </a:rPr>
            </a:br>
            <a:endParaRPr lang="en-US" sz="3200" dirty="0">
              <a:latin typeface="Copperplate Gothic Bold" panose="020E07050202060204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17</a:t>
            </a:fld>
            <a:endParaRPr lang="en-US"/>
          </a:p>
        </p:txBody>
      </p:sp>
      <p:sp>
        <p:nvSpPr>
          <p:cNvPr id="11" name="Content Placeholder 2">
            <a:extLst>
              <a:ext uri="{FF2B5EF4-FFF2-40B4-BE49-F238E27FC236}">
                <a16:creationId xmlns:a16="http://schemas.microsoft.com/office/drawing/2014/main" id="{01E98DEF-CA83-5EF2-4C1B-6B9D98FB3AD3}"/>
              </a:ext>
            </a:extLst>
          </p:cNvPr>
          <p:cNvSpPr>
            <a:spLocks noGrp="1"/>
          </p:cNvSpPr>
          <p:nvPr>
            <p:ph idx="1"/>
          </p:nvPr>
        </p:nvSpPr>
        <p:spPr>
          <a:xfrm>
            <a:off x="1492898" y="1851949"/>
            <a:ext cx="9860902" cy="4560548"/>
          </a:xfrm>
        </p:spPr>
        <p:txBody>
          <a:bodyPr>
            <a:normAutofit/>
          </a:bodyPr>
          <a:lstStyle/>
          <a:p>
            <a:pPr algn="just">
              <a:lnSpc>
                <a:spcPct val="150000"/>
              </a:lnSpc>
            </a:pPr>
            <a:r>
              <a:rPr lang="en-US" sz="2000" dirty="0">
                <a:solidFill>
                  <a:schemeClr val="accent4">
                    <a:lumMod val="75000"/>
                  </a:schemeClr>
                </a:solidFill>
                <a:latin typeface="Times New Roman" panose="02020603050405020304" pitchFamily="18" charset="0"/>
                <a:cs typeface="Times New Roman" panose="02020603050405020304" pitchFamily="18" charset="0"/>
              </a:rPr>
              <a:t>Data accuracy</a:t>
            </a:r>
          </a:p>
          <a:p>
            <a:pPr algn="just">
              <a:lnSpc>
                <a:spcPct val="150000"/>
              </a:lnSpc>
            </a:pPr>
            <a:r>
              <a:rPr lang="en-US" sz="2000" dirty="0">
                <a:solidFill>
                  <a:schemeClr val="accent4">
                    <a:lumMod val="75000"/>
                  </a:schemeClr>
                </a:solidFill>
                <a:latin typeface="Times New Roman" panose="02020603050405020304" pitchFamily="18" charset="0"/>
                <a:cs typeface="Times New Roman" panose="02020603050405020304" pitchFamily="18" charset="0"/>
              </a:rPr>
              <a:t>Attendance and leave management</a:t>
            </a:r>
          </a:p>
          <a:p>
            <a:pPr algn="just">
              <a:lnSpc>
                <a:spcPct val="150000"/>
              </a:lnSpc>
            </a:pPr>
            <a:r>
              <a:rPr lang="en-US" sz="2000" dirty="0">
                <a:solidFill>
                  <a:schemeClr val="accent4">
                    <a:lumMod val="75000"/>
                  </a:schemeClr>
                </a:solidFill>
                <a:latin typeface="Times New Roman" panose="02020603050405020304" pitchFamily="18" charset="0"/>
                <a:cs typeface="Times New Roman" panose="02020603050405020304" pitchFamily="18" charset="0"/>
              </a:rPr>
              <a:t>Strong authentication</a:t>
            </a:r>
          </a:p>
          <a:p>
            <a:pPr algn="just">
              <a:lnSpc>
                <a:spcPct val="150000"/>
              </a:lnSpc>
            </a:pPr>
            <a:r>
              <a:rPr lang="en-US" sz="2000" dirty="0">
                <a:solidFill>
                  <a:schemeClr val="accent4">
                    <a:lumMod val="75000"/>
                  </a:schemeClr>
                </a:solidFill>
                <a:latin typeface="Times New Roman" panose="02020603050405020304" pitchFamily="18" charset="0"/>
                <a:cs typeface="Times New Roman" panose="02020603050405020304" pitchFamily="18" charset="0"/>
              </a:rPr>
              <a:t>Efficiency</a:t>
            </a:r>
          </a:p>
          <a:p>
            <a:pPr algn="just">
              <a:lnSpc>
                <a:spcPct val="150000"/>
              </a:lnSpc>
            </a:pPr>
            <a:r>
              <a:rPr lang="en-US" sz="2000" dirty="0">
                <a:solidFill>
                  <a:schemeClr val="accent4">
                    <a:lumMod val="75000"/>
                  </a:schemeClr>
                </a:solidFill>
                <a:latin typeface="Times New Roman" panose="02020603050405020304" pitchFamily="18" charset="0"/>
                <a:cs typeface="Times New Roman" panose="02020603050405020304" pitchFamily="18" charset="0"/>
              </a:rPr>
              <a:t>Cost control</a:t>
            </a:r>
          </a:p>
          <a:p>
            <a:pPr algn="just" eaLnBrk="1" hangingPunct="1">
              <a:buFont typeface="Wingdings" pitchFamily="2" charset="2"/>
              <a:buNone/>
            </a:pPr>
            <a:endParaRPr lang="en-US" dirty="0">
              <a:latin typeface="Times New Roman" pitchFamily="18" charset="0"/>
              <a:cs typeface="Times New Roman" pitchFamily="18" charset="0"/>
            </a:endParaRPr>
          </a:p>
        </p:txBody>
      </p:sp>
      <p:sp>
        <p:nvSpPr>
          <p:cNvPr id="9" name="Rounded Rectangle 8"/>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8639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26375"/>
            <a:ext cx="10515600" cy="1354352"/>
          </a:xfrm>
        </p:spPr>
        <p:txBody>
          <a:bodyPr>
            <a:normAutofit/>
          </a:bodyPr>
          <a:lstStyle/>
          <a:p>
            <a:pPr algn="ctr"/>
            <a:r>
              <a:rPr lang="en-US" sz="3200" dirty="0">
                <a:solidFill>
                  <a:srgbClr val="002060"/>
                </a:solidFill>
                <a:latin typeface="Copperplate Gothic Bold" panose="020E0705020206020404" pitchFamily="34" charset="0"/>
                <a:cs typeface="Times New Roman" panose="02020603050405020304" pitchFamily="18" charset="0"/>
              </a:rPr>
              <a:t>System Architecture</a:t>
            </a:r>
            <a:br>
              <a:rPr lang="en-US" sz="3200" dirty="0">
                <a:latin typeface="Copperplate Gothic Bold" panose="020E0705020206020404" pitchFamily="34" charset="0"/>
                <a:cs typeface="Times New Roman" panose="02020603050405020304" pitchFamily="18" charset="0"/>
              </a:rPr>
            </a:br>
            <a:endParaRPr lang="en-US" sz="3200" b="1" dirty="0">
              <a:solidFill>
                <a:srgbClr val="000000"/>
              </a:solidFill>
              <a:latin typeface="Copperplate Gothic Bold" panose="020E07050202060204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18</a:t>
            </a:fld>
            <a:endParaRPr lang="en-US"/>
          </a:p>
        </p:txBody>
      </p:sp>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2">
            <a:extLst>
              <a:ext uri="{FF2B5EF4-FFF2-40B4-BE49-F238E27FC236}">
                <a16:creationId xmlns:a16="http://schemas.microsoft.com/office/drawing/2014/main" id="{7ABFE143-81C2-92D8-9105-212B2B2EC2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81918" y="1614195"/>
            <a:ext cx="5457779" cy="4206983"/>
          </a:xfrm>
          <a:prstGeom prst="rect">
            <a:avLst/>
          </a:prstGeom>
        </p:spPr>
      </p:pic>
    </p:spTree>
    <p:extLst>
      <p:ext uri="{BB962C8B-B14F-4D97-AF65-F5344CB8AC3E}">
        <p14:creationId xmlns:p14="http://schemas.microsoft.com/office/powerpoint/2010/main" val="405421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694480"/>
            <a:ext cx="10515600" cy="1311602"/>
          </a:xfrm>
        </p:spPr>
        <p:txBody>
          <a:bodyPr>
            <a:noAutofit/>
          </a:bodyPr>
          <a:lstStyle/>
          <a:p>
            <a:pPr algn="ctr"/>
            <a:r>
              <a:rPr lang="en-US" sz="3600" dirty="0">
                <a:solidFill>
                  <a:srgbClr val="002060"/>
                </a:solidFill>
                <a:latin typeface="Copperplate Gothic Bold" panose="020E0705020206020404" pitchFamily="34" charset="0"/>
                <a:cs typeface="Times New Roman" panose="02020603050405020304" pitchFamily="18" charset="0"/>
              </a:rPr>
              <a:t>Data Flow Diagram</a:t>
            </a:r>
            <a:br>
              <a:rPr lang="en-US" sz="3600" dirty="0">
                <a:latin typeface="Copperplate Gothic Bold" panose="020E0705020206020404" pitchFamily="34" charset="0"/>
                <a:cs typeface="Times New Roman" panose="02020603050405020304" pitchFamily="18" charset="0"/>
              </a:rPr>
            </a:br>
            <a:endParaRPr lang="en-US" sz="3600" b="1" dirty="0">
              <a:latin typeface="Copperplate Gothic Bold" panose="020E07050202060204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19</a:t>
            </a:fld>
            <a:endParaRPr lang="en-US"/>
          </a:p>
        </p:txBody>
      </p:sp>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2">
            <a:extLst>
              <a:ext uri="{FF2B5EF4-FFF2-40B4-BE49-F238E27FC236}">
                <a16:creationId xmlns:a16="http://schemas.microsoft.com/office/drawing/2014/main" id="{B5A094F1-563C-2FA4-339E-4ADAC860C847}"/>
              </a:ext>
            </a:extLst>
          </p:cNvPr>
          <p:cNvPicPr>
            <a:picLocks noGrp="1" noChangeAspect="1"/>
          </p:cNvPicPr>
          <p:nvPr>
            <p:ph sz="quarter" idx="1"/>
          </p:nvPr>
        </p:nvPicPr>
        <p:blipFill>
          <a:blip r:embed="rId3"/>
          <a:stretch>
            <a:fillRect/>
          </a:stretch>
        </p:blipFill>
        <p:spPr>
          <a:xfrm>
            <a:off x="2936427" y="1633476"/>
            <a:ext cx="6108721" cy="3999323"/>
          </a:xfrm>
          <a:prstGeom prst="rect">
            <a:avLst/>
          </a:prstGeom>
        </p:spPr>
      </p:pic>
    </p:spTree>
    <p:extLst>
      <p:ext uri="{BB962C8B-B14F-4D97-AF65-F5344CB8AC3E}">
        <p14:creationId xmlns:p14="http://schemas.microsoft.com/office/powerpoint/2010/main" val="3397860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8B864-6824-1FA9-3E4D-6DF61636B045}"/>
              </a:ext>
            </a:extLst>
          </p:cNvPr>
          <p:cNvSpPr>
            <a:spLocks noGrp="1"/>
          </p:cNvSpPr>
          <p:nvPr>
            <p:ph type="sldNum" sz="quarter" idx="12"/>
          </p:nvPr>
        </p:nvSpPr>
        <p:spPr/>
        <p:txBody>
          <a:bodyPr/>
          <a:lstStyle/>
          <a:p>
            <a:fld id="{B6D3A235-9A1B-814A-A45F-231E09344964}" type="slidenum">
              <a:rPr lang="en-US" smtClean="0"/>
              <a:t>2</a:t>
            </a:fld>
            <a:endParaRPr lang="en-US"/>
          </a:p>
        </p:txBody>
      </p:sp>
      <p:sp>
        <p:nvSpPr>
          <p:cNvPr id="10" name="TextBox 9">
            <a:extLst>
              <a:ext uri="{FF2B5EF4-FFF2-40B4-BE49-F238E27FC236}">
                <a16:creationId xmlns:a16="http://schemas.microsoft.com/office/drawing/2014/main" id="{C7C66637-A84A-D516-C6F7-CE6F05DBD244}"/>
              </a:ext>
            </a:extLst>
          </p:cNvPr>
          <p:cNvSpPr txBox="1"/>
          <p:nvPr/>
        </p:nvSpPr>
        <p:spPr>
          <a:xfrm>
            <a:off x="3329940" y="782509"/>
            <a:ext cx="4678680" cy="400110"/>
          </a:xfrm>
          <a:prstGeom prst="rect">
            <a:avLst/>
          </a:prstGeom>
          <a:noFill/>
        </p:spPr>
        <p:txBody>
          <a:bodyPr wrap="square" rtlCol="0">
            <a:spAutoFit/>
          </a:bodyPr>
          <a:lstStyle/>
          <a:p>
            <a:pPr algn="ctr"/>
            <a:r>
              <a:rPr lang="en-US" sz="2000" b="1" u="sng" dirty="0">
                <a:solidFill>
                  <a:srgbClr val="000000"/>
                </a:solidFill>
                <a:latin typeface="Copperplate Gothic Bold" pitchFamily="34" charset="0"/>
                <a:cs typeface="Times New Roman" pitchFamily="18" charset="0"/>
              </a:rPr>
              <a:t>OUTLINE OF PRESENTATION</a:t>
            </a:r>
            <a:endParaRPr lang="en-US" sz="2000" u="sng" dirty="0">
              <a:solidFill>
                <a:srgbClr val="000000"/>
              </a:solidFill>
              <a:latin typeface="Copperplate Gothic Bold" pitchFamily="34" charset="0"/>
            </a:endParaRPr>
          </a:p>
        </p:txBody>
      </p:sp>
      <p:sp>
        <p:nvSpPr>
          <p:cNvPr id="11" name="TextBox 10">
            <a:extLst>
              <a:ext uri="{FF2B5EF4-FFF2-40B4-BE49-F238E27FC236}">
                <a16:creationId xmlns:a16="http://schemas.microsoft.com/office/drawing/2014/main" id="{A1A5FD82-C4CC-A587-459B-A39D99EC3BFD}"/>
              </a:ext>
            </a:extLst>
          </p:cNvPr>
          <p:cNvSpPr txBox="1"/>
          <p:nvPr/>
        </p:nvSpPr>
        <p:spPr>
          <a:xfrm>
            <a:off x="-3215148" y="5250426"/>
            <a:ext cx="184731" cy="369332"/>
          </a:xfrm>
          <a:prstGeom prst="rect">
            <a:avLst/>
          </a:prstGeom>
          <a:noFill/>
        </p:spPr>
        <p:txBody>
          <a:bodyPr wrap="none" rtlCol="0">
            <a:spAutoFit/>
          </a:bodyPr>
          <a:lstStyle/>
          <a:p>
            <a:endParaRPr lang="en-US" dirty="0"/>
          </a:p>
        </p:txBody>
      </p:sp>
      <p:sp>
        <p:nvSpPr>
          <p:cNvPr id="12" name="Content Placeholder 11"/>
          <p:cNvSpPr>
            <a:spLocks noGrp="1"/>
          </p:cNvSpPr>
          <p:nvPr>
            <p:ph idx="1"/>
          </p:nvPr>
        </p:nvSpPr>
        <p:spPr>
          <a:xfrm>
            <a:off x="838200" y="1332929"/>
            <a:ext cx="10088301" cy="5268109"/>
          </a:xfrm>
          <a:prstGeom prst="rect">
            <a:avLst/>
          </a:prstGeom>
        </p:spPr>
        <p:txBody>
          <a:bodyPr wrap="square">
            <a:spAutoFit/>
          </a:bodyPr>
          <a:lstStyle/>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anose="02020603050405020304" pitchFamily="18" charset="0"/>
              </a:rPr>
              <a:t>Introduction</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anose="02020603050405020304" pitchFamily="18" charset="0"/>
              </a:rPr>
              <a:t>Abstract</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anose="02020603050405020304" pitchFamily="18" charset="0"/>
              </a:rPr>
              <a:t>Existing system </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anose="02020603050405020304" pitchFamily="18" charset="0"/>
              </a:rPr>
              <a:t>Limitation of Existing system</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anose="02020603050405020304" pitchFamily="18" charset="0"/>
              </a:rPr>
              <a:t>Proposed System</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anose="02020603050405020304" pitchFamily="18" charset="0"/>
              </a:rPr>
              <a:t>Literature Survey</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anose="02020603050405020304" pitchFamily="18" charset="0"/>
              </a:rPr>
              <a:t>Literature Survey Analysis</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anose="02020603050405020304" pitchFamily="18" charset="0"/>
              </a:rPr>
              <a:t>Objectives</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anose="020E0705020206020404" pitchFamily="34" charset="0"/>
              </a:rPr>
              <a:t>Architecture &amp; Explanation</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itchFamily="18" charset="0"/>
              </a:rPr>
              <a:t>List of Modules &amp; Sub modules</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itchFamily="18" charset="0"/>
              </a:rPr>
              <a:t>Screen Shorts</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itchFamily="18" charset="0"/>
              </a:rPr>
              <a:t>Conclusion</a:t>
            </a:r>
          </a:p>
          <a:p>
            <a:pPr marL="457200" indent="-457200" algn="just">
              <a:lnSpc>
                <a:spcPct val="100000"/>
              </a:lnSpc>
              <a:buClr>
                <a:srgbClr val="002060"/>
              </a:buClr>
              <a:buSzPct val="100000"/>
              <a:buFont typeface="Wingdings" pitchFamily="2" charset="2"/>
              <a:buChar char="q"/>
            </a:pPr>
            <a:r>
              <a:rPr lang="en-US" sz="1600" dirty="0">
                <a:solidFill>
                  <a:srgbClr val="002060"/>
                </a:solidFill>
                <a:latin typeface="Copperplate Gothic Bold" pitchFamily="34" charset="0"/>
                <a:cs typeface="Times New Roman" pitchFamily="18" charset="0"/>
              </a:rPr>
              <a:t>References</a:t>
            </a:r>
          </a:p>
          <a:p>
            <a:pPr marL="0" indent="0" algn="just">
              <a:lnSpc>
                <a:spcPct val="100000"/>
              </a:lnSpc>
              <a:buClr>
                <a:srgbClr val="002060"/>
              </a:buClr>
              <a:buSzPct val="100000"/>
              <a:buNone/>
            </a:pPr>
            <a:endParaRPr lang="en-US" sz="2000" dirty="0">
              <a:solidFill>
                <a:srgbClr val="002060"/>
              </a:solidFill>
              <a:latin typeface="Copperplate Gothic Bold" pitchFamily="34" charset="0"/>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49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2589746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947121"/>
            <a:ext cx="10515600" cy="1441516"/>
          </a:xfrm>
        </p:spPr>
        <p:txBody>
          <a:bodyPr>
            <a:normAutofit/>
          </a:bodyPr>
          <a:lstStyle/>
          <a:p>
            <a:pPr algn="ctr"/>
            <a:r>
              <a:rPr lang="en-US" sz="3600" dirty="0">
                <a:solidFill>
                  <a:srgbClr val="002060"/>
                </a:solidFill>
                <a:latin typeface="Copperplate Gothic Bold" panose="020E0705020206020404" pitchFamily="34" charset="0"/>
                <a:cs typeface="Times New Roman" panose="02020603050405020304" pitchFamily="18" charset="0"/>
              </a:rPr>
              <a:t>Relationship Table</a:t>
            </a:r>
            <a:br>
              <a:rPr lang="en-US" sz="2400" dirty="0">
                <a:latin typeface="Copperplate Gothic Bold" panose="020E0705020206020404" pitchFamily="34"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endParaRPr lang="en-US" sz="2400" b="1" dirty="0"/>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20</a:t>
            </a:fld>
            <a:endParaRPr lang="en-US"/>
          </a:p>
        </p:txBody>
      </p:sp>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2">
            <a:extLst>
              <a:ext uri="{FF2B5EF4-FFF2-40B4-BE49-F238E27FC236}">
                <a16:creationId xmlns:a16="http://schemas.microsoft.com/office/drawing/2014/main" id="{5848E691-CDB4-8ADD-927A-8159B1D3B449}"/>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5952932" y="1852407"/>
            <a:ext cx="5617698" cy="4256890"/>
          </a:xfrm>
          <a:prstGeom prst="rect">
            <a:avLst/>
          </a:prstGeom>
        </p:spPr>
      </p:pic>
      <p:sp>
        <p:nvSpPr>
          <p:cNvPr id="5" name="TextBox 4">
            <a:extLst>
              <a:ext uri="{FF2B5EF4-FFF2-40B4-BE49-F238E27FC236}">
                <a16:creationId xmlns:a16="http://schemas.microsoft.com/office/drawing/2014/main" id="{2A9AA2BD-2E1C-4874-93D6-8609213B45E2}"/>
              </a:ext>
            </a:extLst>
          </p:cNvPr>
          <p:cNvSpPr txBox="1"/>
          <p:nvPr/>
        </p:nvSpPr>
        <p:spPr>
          <a:xfrm>
            <a:off x="849087" y="2276669"/>
            <a:ext cx="4777272" cy="2862322"/>
          </a:xfrm>
          <a:prstGeom prst="rect">
            <a:avLst/>
          </a:prstGeom>
          <a:noFill/>
        </p:spPr>
        <p:txBody>
          <a:bodyPr wrap="square" rtlCol="0">
            <a:spAutoFit/>
          </a:bodyPr>
          <a:lstStyle/>
          <a:p>
            <a:pPr algn="just"/>
            <a:r>
              <a:rPr lang="en-US" sz="1800" dirty="0">
                <a:effectLst/>
                <a:latin typeface="Times New Roman" panose="02020603050405020304" pitchFamily="18" charset="0"/>
                <a:ea typeface="Times New Roman" panose="02020603050405020304" pitchFamily="18" charset="0"/>
              </a:rPr>
              <a:t>	A database design is a collection of stored data organized in such a way that the data requirements are satisfied by the database. The general objective is to make information access easy, quick, inexpensive and flexible for the user. There are also some specific objectives like controlled redundancy from failure, privacy, security and performance. A collection of relative records make up a table. To design and store data to the needed forms database tables are prepared. </a:t>
            </a:r>
          </a:p>
        </p:txBody>
      </p:sp>
    </p:spTree>
    <p:extLst>
      <p:ext uri="{BB962C8B-B14F-4D97-AF65-F5344CB8AC3E}">
        <p14:creationId xmlns:p14="http://schemas.microsoft.com/office/powerpoint/2010/main" val="211764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1240970" y="1112401"/>
            <a:ext cx="9627637" cy="977655"/>
          </a:xfrm>
        </p:spPr>
        <p:txBody>
          <a:bodyPr>
            <a:noAutofit/>
          </a:bodyPr>
          <a:lstStyle/>
          <a:p>
            <a:pPr algn="ctr"/>
            <a:r>
              <a:rPr lang="en-US" sz="3200" dirty="0">
                <a:solidFill>
                  <a:srgbClr val="002060"/>
                </a:solidFill>
                <a:latin typeface="Copperplate Gothic Bold" panose="020E0705020206020404" pitchFamily="34" charset="0"/>
                <a:cs typeface="Times New Roman" panose="02020603050405020304" pitchFamily="18" charset="0"/>
              </a:rPr>
              <a:t>Entity Relationship Diagram</a:t>
            </a:r>
            <a:br>
              <a:rPr lang="en-US" sz="3200" dirty="0">
                <a:latin typeface="Copperplate Gothic Bold" panose="020E0705020206020404" pitchFamily="34" charset="0"/>
                <a:cs typeface="Times New Roman" panose="02020603050405020304" pitchFamily="18" charset="0"/>
              </a:rPr>
            </a:br>
            <a:br>
              <a:rPr lang="en-IN" sz="3200" dirty="0">
                <a:latin typeface="Copperplate Gothic Bold" panose="020E0705020206020404" pitchFamily="34" charset="0"/>
                <a:cs typeface="Times New Roman" panose="02020603050405020304" pitchFamily="18" charset="0"/>
              </a:rPr>
            </a:br>
            <a:endParaRPr lang="en-US" sz="3200" b="1" dirty="0">
              <a:latin typeface="Copperplate Gothic Bold" panose="020E0705020206020404" pitchFamily="34" charset="0"/>
            </a:endParaRP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21</a:t>
            </a:fld>
            <a:endParaRPr lang="en-US"/>
          </a:p>
        </p:txBody>
      </p:sp>
      <p:sp>
        <p:nvSpPr>
          <p:cNvPr id="10" name="Content Placeholder 2">
            <a:extLst>
              <a:ext uri="{FF2B5EF4-FFF2-40B4-BE49-F238E27FC236}">
                <a16:creationId xmlns:a16="http://schemas.microsoft.com/office/drawing/2014/main" id="{BF835528-C5D5-ACB3-9DDB-E3E722D19937}"/>
              </a:ext>
            </a:extLst>
          </p:cNvPr>
          <p:cNvSpPr>
            <a:spLocks noGrp="1"/>
          </p:cNvSpPr>
          <p:nvPr>
            <p:ph sz="quarter" idx="1"/>
          </p:nvPr>
        </p:nvSpPr>
        <p:spPr>
          <a:xfrm>
            <a:off x="1101012" y="1609129"/>
            <a:ext cx="5551715" cy="4175851"/>
          </a:xfrm>
        </p:spPr>
        <p:txBody>
          <a:bodyPr>
            <a:normAutofit/>
          </a:bodyPr>
          <a:lstStyle/>
          <a:p>
            <a:pPr marL="0" indent="0" algn="just" eaLnBrk="1" hangingPunct="1">
              <a:buNone/>
            </a:pPr>
            <a:r>
              <a:rPr lang="en-US" sz="2000" dirty="0">
                <a:solidFill>
                  <a:srgbClr val="000000"/>
                </a:solidFill>
                <a:latin typeface="Times New Roman" panose="02020603050405020304" pitchFamily="18" charset="0"/>
                <a:ea typeface="Times New Roman" panose="02020603050405020304" pitchFamily="18" charset="0"/>
              </a:rPr>
              <a:t>	</a:t>
            </a:r>
            <a:r>
              <a:rPr lang="en-US" sz="2000" dirty="0">
                <a:solidFill>
                  <a:srgbClr val="000000"/>
                </a:solidFill>
                <a:effectLst/>
                <a:latin typeface="Times New Roman" panose="02020603050405020304" pitchFamily="18" charset="0"/>
                <a:ea typeface="Times New Roman" panose="02020603050405020304" pitchFamily="18" charset="0"/>
              </a:rPr>
              <a:t>A database design is a collection of stored data organized in such a way that the data requirements are satisfied by the database. The general objective is to make information access easy, quick, inexpensive and flexible for the user. There are also some specific objectives like controlled redundancy from failure, privacy, security and performance. A collection of relative records make up a table. To design and store data to the needed forms database tables are prepared.</a:t>
            </a:r>
            <a:endParaRPr lang="en-US" sz="2000" dirty="0">
              <a:latin typeface="Times New Roman" pitchFamily="18" charset="0"/>
              <a:cs typeface="Times New Roman" pitchFamily="18" charset="0"/>
            </a:endParaRPr>
          </a:p>
        </p:txBody>
      </p:sp>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9EFC6E7E-F200-0162-2F26-0F992C996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033" y="1609129"/>
            <a:ext cx="4888527" cy="4250495"/>
          </a:xfrm>
          <a:prstGeom prst="rect">
            <a:avLst/>
          </a:prstGeom>
        </p:spPr>
      </p:pic>
    </p:spTree>
    <p:extLst>
      <p:ext uri="{BB962C8B-B14F-4D97-AF65-F5344CB8AC3E}">
        <p14:creationId xmlns:p14="http://schemas.microsoft.com/office/powerpoint/2010/main" val="2117649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495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List of Modules &amp; Sub modules</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22</a:t>
            </a:fld>
            <a:endParaRPr lang="en-US"/>
          </a:p>
        </p:txBody>
      </p:sp>
      <p:sp>
        <p:nvSpPr>
          <p:cNvPr id="10" name="Content Placeholder 2">
            <a:extLst>
              <a:ext uri="{FF2B5EF4-FFF2-40B4-BE49-F238E27FC236}">
                <a16:creationId xmlns:a16="http://schemas.microsoft.com/office/drawing/2014/main" id="{0F0D9683-82D8-B573-F5F3-89ECAE4552AC}"/>
              </a:ext>
            </a:extLst>
          </p:cNvPr>
          <p:cNvSpPr>
            <a:spLocks noGrp="1"/>
          </p:cNvSpPr>
          <p:nvPr>
            <p:ph sz="quarter" idx="1"/>
          </p:nvPr>
        </p:nvSpPr>
        <p:spPr>
          <a:xfrm>
            <a:off x="457199" y="1413495"/>
            <a:ext cx="10748865" cy="5330825"/>
          </a:xfrm>
        </p:spPr>
        <p:txBody>
          <a:bodyPr>
            <a:normAutofit/>
          </a:bodyPr>
          <a:lstStyle/>
          <a:p>
            <a:pPr algn="just" eaLnBrk="1" hangingPunct="1"/>
            <a:r>
              <a:rPr lang="en-US" sz="1800" b="1" dirty="0">
                <a:latin typeface="Times New Roman" pitchFamily="18" charset="0"/>
                <a:cs typeface="Times New Roman" pitchFamily="18" charset="0"/>
              </a:rPr>
              <a:t>ADMIN LOGIN</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 ADD EMPLOYE</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 CREATE TASK                     </a:t>
            </a:r>
          </a:p>
          <a:p>
            <a:pPr algn="just" eaLnBrk="1" hangingPunct="1"/>
            <a:r>
              <a:rPr lang="en-US" sz="1800" b="1" dirty="0">
                <a:latin typeface="Times New Roman" pitchFamily="18" charset="0"/>
                <a:cs typeface="Times New Roman" pitchFamily="18" charset="0"/>
              </a:rPr>
              <a:t>EMPLOYE LOGIN</a:t>
            </a:r>
          </a:p>
          <a:p>
            <a:pPr algn="just" eaLnBrk="1" hangingPunct="1">
              <a:buFont typeface="Wingdings" panose="05000000000000000000" pitchFamily="2" charset="2"/>
              <a:buChar char="Ø"/>
            </a:pP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APPLY LEAVE</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 UPDATE TASK</a:t>
            </a:r>
          </a:p>
          <a:p>
            <a:pPr algn="just" eaLnBrk="1" hangingPunct="1"/>
            <a:r>
              <a:rPr lang="en-US" sz="1800" b="1" dirty="0">
                <a:latin typeface="Times New Roman" pitchFamily="18" charset="0"/>
                <a:cs typeface="Times New Roman" pitchFamily="18" charset="0"/>
              </a:rPr>
              <a:t>CONTACT US</a:t>
            </a:r>
          </a:p>
          <a:p>
            <a:pPr algn="just" eaLnBrk="1" hangingPunct="1">
              <a:buFont typeface="Wingdings" panose="05000000000000000000" pitchFamily="2" charset="2"/>
              <a:buChar char="Ø"/>
            </a:pP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ADDRESS</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CONTACT INFORMATION</a:t>
            </a:r>
          </a:p>
          <a:p>
            <a:pPr algn="just" eaLnBrk="1" hangingPunct="1"/>
            <a:r>
              <a:rPr lang="en-US" sz="1800" b="1" dirty="0">
                <a:latin typeface="Times New Roman" pitchFamily="18" charset="0"/>
                <a:cs typeface="Times New Roman" pitchFamily="18" charset="0"/>
              </a:rPr>
              <a:t>HELP</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 FAQS</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FEEDBACK</a:t>
            </a:r>
          </a:p>
          <a:p>
            <a:pPr algn="just" eaLnBrk="1" hangingPunct="1"/>
            <a:r>
              <a:rPr lang="en-US" sz="1800" b="1" dirty="0">
                <a:latin typeface="Times New Roman" pitchFamily="18" charset="0"/>
                <a:cs typeface="Times New Roman" pitchFamily="18" charset="0"/>
              </a:rPr>
              <a:t>ABOUT US</a:t>
            </a:r>
          </a:p>
          <a:p>
            <a:pPr algn="just" eaLnBrk="1" hangingPunct="1">
              <a:buFont typeface="Courier New" pitchFamily="49" charset="0"/>
              <a:buChar char="o"/>
            </a:pPr>
            <a:endParaRPr lang="en-US" sz="1800" b="1" dirty="0">
              <a:latin typeface="Times New Roman" pitchFamily="18" charset="0"/>
              <a:cs typeface="Times New Roman" pitchFamily="18" charset="0"/>
            </a:endParaRPr>
          </a:p>
        </p:txBody>
      </p:sp>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4171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240224"/>
            <a:ext cx="10515600" cy="1901091"/>
          </a:xfrm>
        </p:spPr>
        <p:txBody>
          <a:bodyPr>
            <a:normAutofit/>
          </a:bodyPr>
          <a:lstStyle/>
          <a:p>
            <a:pPr algn="ctr"/>
            <a:r>
              <a:rPr lang="en-US" sz="2400" b="1" dirty="0">
                <a:solidFill>
                  <a:srgbClr val="002060"/>
                </a:solidFill>
                <a:latin typeface="Copperplate Gothic Bold" pitchFamily="34" charset="0"/>
                <a:cs typeface="Times New Roman" pitchFamily="18" charset="0"/>
              </a:rPr>
              <a:t> Home Page Design</a:t>
            </a:r>
            <a:br>
              <a:rPr lang="en-IN" sz="2400" dirty="0">
                <a:solidFill>
                  <a:schemeClr val="accent2"/>
                </a:solidFill>
                <a:latin typeface="Times New Roman" panose="02020603050405020304" pitchFamily="18" charset="0"/>
                <a:cs typeface="Times New Roman" panose="02020603050405020304" pitchFamily="18" charset="0"/>
              </a:rPr>
            </a:br>
            <a:endParaRPr lang="en-US" sz="2400" b="1" dirty="0">
              <a:solidFill>
                <a:schemeClr val="accent6">
                  <a:lumMod val="50000"/>
                </a:schemeClr>
              </a:solidFill>
            </a:endParaRP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23</a:t>
            </a:fld>
            <a:endParaRPr lang="en-US"/>
          </a:p>
        </p:txBody>
      </p:sp>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Content Placeholder 7">
            <a:extLst>
              <a:ext uri="{FF2B5EF4-FFF2-40B4-BE49-F238E27FC236}">
                <a16:creationId xmlns:a16="http://schemas.microsoft.com/office/drawing/2014/main" id="{F2AB7153-66BE-A009-3C3A-83D76A10367C}"/>
              </a:ext>
            </a:extLst>
          </p:cNvPr>
          <p:cNvPicPr>
            <a:picLocks noGrp="1" noChangeAspect="1"/>
          </p:cNvPicPr>
          <p:nvPr>
            <p:ph idx="1"/>
          </p:nvPr>
        </p:nvPicPr>
        <p:blipFill>
          <a:blip r:embed="rId3"/>
          <a:stretch>
            <a:fillRect/>
          </a:stretch>
        </p:blipFill>
        <p:spPr>
          <a:xfrm>
            <a:off x="2064170" y="1601690"/>
            <a:ext cx="7735712" cy="4351338"/>
          </a:xfrm>
        </p:spPr>
      </p:pic>
    </p:spTree>
    <p:extLst>
      <p:ext uri="{BB962C8B-B14F-4D97-AF65-F5344CB8AC3E}">
        <p14:creationId xmlns:p14="http://schemas.microsoft.com/office/powerpoint/2010/main" val="2117649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495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Module 1:Admin Login</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24</a:t>
            </a:fld>
            <a:endParaRPr lang="en-US"/>
          </a:p>
        </p:txBody>
      </p:sp>
      <p:sp>
        <p:nvSpPr>
          <p:cNvPr id="10" name="Content Placeholder 2">
            <a:extLst>
              <a:ext uri="{FF2B5EF4-FFF2-40B4-BE49-F238E27FC236}">
                <a16:creationId xmlns:a16="http://schemas.microsoft.com/office/drawing/2014/main" id="{0F0D9683-82D8-B573-F5F3-89ECAE4552AC}"/>
              </a:ext>
            </a:extLst>
          </p:cNvPr>
          <p:cNvSpPr>
            <a:spLocks noGrp="1"/>
          </p:cNvSpPr>
          <p:nvPr>
            <p:ph sz="quarter" idx="1"/>
          </p:nvPr>
        </p:nvSpPr>
        <p:spPr>
          <a:xfrm>
            <a:off x="457199" y="1413495"/>
            <a:ext cx="10748865" cy="5330825"/>
          </a:xfrm>
        </p:spPr>
        <p:txBody>
          <a:bodyPr>
            <a:normAutofit/>
          </a:bodyPr>
          <a:lstStyle/>
          <a:p>
            <a:pPr marL="0" indent="0" algn="just" eaLnBrk="1" hangingPunct="1">
              <a:buNone/>
            </a:pPr>
            <a:r>
              <a:rPr lang="en-US" sz="1800" b="1" dirty="0">
                <a:latin typeface="Times New Roman" pitchFamily="18" charset="0"/>
                <a:cs typeface="Times New Roman" pitchFamily="18" charset="0"/>
              </a:rPr>
              <a:t>       </a:t>
            </a:r>
          </a:p>
          <a:p>
            <a:pPr marL="0" indent="0" algn="just" eaLnBrk="1" hangingPunct="1">
              <a:buNone/>
            </a:pPr>
            <a:r>
              <a:rPr lang="en-US" sz="1800" b="1" dirty="0">
                <a:latin typeface="Times New Roman" pitchFamily="18" charset="0"/>
                <a:cs typeface="Times New Roman" pitchFamily="18" charset="0"/>
              </a:rPr>
              <a:t>SUB MODULES:</a:t>
            </a:r>
          </a:p>
          <a:p>
            <a:pPr marL="0" indent="0" algn="just" eaLnBrk="1" hangingPunct="1">
              <a:buNone/>
            </a:pPr>
            <a:r>
              <a:rPr lang="en-US" sz="1800" b="1" dirty="0">
                <a:latin typeface="Times New Roman" pitchFamily="18" charset="0"/>
                <a:cs typeface="Times New Roman" pitchFamily="18" charset="0"/>
              </a:rPr>
              <a:t>      </a:t>
            </a:r>
          </a:p>
          <a:p>
            <a:pPr algn="just" eaLnBrk="1" hangingPunct="1">
              <a:buFont typeface="Wingdings" panose="05000000000000000000" pitchFamily="2" charset="2"/>
              <a:buChar char="Ø"/>
            </a:pP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CREATE TASK</a:t>
            </a:r>
          </a:p>
          <a:p>
            <a:pPr eaLnBrk="1" hangingPunct="1">
              <a:buFont typeface="Wingdings" panose="05000000000000000000" pitchFamily="2" charset="2"/>
              <a:buChar char="Ø"/>
            </a:pP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ADD EMPLOYE</a:t>
            </a:r>
          </a:p>
          <a:p>
            <a:pPr eaLnBrk="1" hangingPunct="1">
              <a:buFont typeface="Wingdings" panose="05000000000000000000" pitchFamily="2" charset="2"/>
              <a:buChar char="Ø"/>
            </a:pPr>
            <a:r>
              <a:rPr lang="en-US" sz="1800" dirty="0">
                <a:latin typeface="Times New Roman" pitchFamily="18" charset="0"/>
                <a:cs typeface="Times New Roman" pitchFamily="18" charset="0"/>
              </a:rPr>
              <a:t>      MANAGE TASK</a:t>
            </a:r>
          </a:p>
          <a:p>
            <a:pPr eaLnBrk="1" hangingPunct="1">
              <a:buFont typeface="Wingdings" panose="05000000000000000000" pitchFamily="2" charset="2"/>
              <a:buChar char="Ø"/>
            </a:pPr>
            <a:r>
              <a:rPr lang="en-US" sz="1800" dirty="0">
                <a:latin typeface="Times New Roman" pitchFamily="18" charset="0"/>
                <a:cs typeface="Times New Roman" pitchFamily="18" charset="0"/>
              </a:rPr>
              <a:t>      LEAVES</a:t>
            </a:r>
          </a:p>
          <a:p>
            <a:pPr eaLnBrk="1" hangingPunct="1">
              <a:buFont typeface="Wingdings" panose="05000000000000000000" pitchFamily="2" charset="2"/>
              <a:buChar char="Ø"/>
            </a:pPr>
            <a:r>
              <a:rPr lang="en-US" sz="1800" dirty="0">
                <a:latin typeface="Times New Roman" pitchFamily="18" charset="0"/>
                <a:cs typeface="Times New Roman" pitchFamily="18" charset="0"/>
              </a:rPr>
              <a:t>      VIEW ATTENDENCE</a:t>
            </a:r>
          </a:p>
          <a:p>
            <a:pPr eaLnBrk="1" hangingPunct="1">
              <a:buFont typeface="Wingdings" panose="05000000000000000000" pitchFamily="2" charset="2"/>
              <a:buChar char="Ø"/>
            </a:pPr>
            <a:r>
              <a:rPr lang="en-US" sz="1800" dirty="0">
                <a:latin typeface="Times New Roman" pitchFamily="18" charset="0"/>
                <a:cs typeface="Times New Roman" pitchFamily="18" charset="0"/>
              </a:rPr>
              <a:t>      MANAGE ATTENDENCE</a:t>
            </a:r>
          </a:p>
          <a:p>
            <a:pPr marL="0" indent="0" algn="just" eaLnBrk="1" hangingPunct="1">
              <a:buNone/>
            </a:pPr>
            <a:r>
              <a:rPr lang="en-US" sz="1800" b="1" dirty="0">
                <a:latin typeface="Times New Roman" pitchFamily="18" charset="0"/>
                <a:cs typeface="Times New Roman" pitchFamily="18" charset="0"/>
              </a:rPr>
              <a:t>      </a:t>
            </a:r>
          </a:p>
          <a:p>
            <a:pPr marL="0" indent="0" algn="just" eaLnBrk="1" hangingPunct="1">
              <a:buNone/>
            </a:pPr>
            <a:r>
              <a:rPr lang="en-US" sz="1800" b="1" dirty="0">
                <a:latin typeface="Times New Roman" pitchFamily="18" charset="0"/>
                <a:cs typeface="Times New Roman" pitchFamily="18" charset="0"/>
              </a:rPr>
              <a:t>   </a:t>
            </a:r>
          </a:p>
          <a:p>
            <a:pPr marL="0" indent="0" algn="just" eaLnBrk="1" hangingPunct="1">
              <a:buNone/>
            </a:pPr>
            <a:r>
              <a:rPr lang="en-US" sz="1800" b="1" dirty="0">
                <a:latin typeface="Times New Roman" pitchFamily="18" charset="0"/>
                <a:cs typeface="Times New Roman" pitchFamily="18" charset="0"/>
              </a:rPr>
              <a:t>        </a:t>
            </a:r>
          </a:p>
        </p:txBody>
      </p:sp>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319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495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Modules 1:Admin Login</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25</a:t>
            </a:fld>
            <a:endParaRPr lang="en-US"/>
          </a:p>
        </p:txBody>
      </p:sp>
      <p:pic>
        <p:nvPicPr>
          <p:cNvPr id="4" name="Content Placeholder 3">
            <a:extLst>
              <a:ext uri="{FF2B5EF4-FFF2-40B4-BE49-F238E27FC236}">
                <a16:creationId xmlns:a16="http://schemas.microsoft.com/office/drawing/2014/main" id="{40EC5AEF-E8A8-F474-5462-6FC61B8E2C90}"/>
              </a:ext>
            </a:extLst>
          </p:cNvPr>
          <p:cNvPicPr>
            <a:picLocks noGrp="1" noChangeAspect="1"/>
          </p:cNvPicPr>
          <p:nvPr>
            <p:ph sz="quarter" idx="1"/>
          </p:nvPr>
        </p:nvPicPr>
        <p:blipFill>
          <a:blip r:embed="rId2"/>
          <a:stretch>
            <a:fillRect/>
          </a:stretch>
        </p:blipFill>
        <p:spPr>
          <a:xfrm>
            <a:off x="1791478" y="1763486"/>
            <a:ext cx="8574832" cy="4592864"/>
          </a:xfrm>
        </p:spPr>
      </p:pic>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319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495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Sub Module 1:Create Task</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26</a:t>
            </a:fld>
            <a:endParaRPr lang="en-US"/>
          </a:p>
        </p:txBody>
      </p:sp>
      <p:pic>
        <p:nvPicPr>
          <p:cNvPr id="4" name="Content Placeholder 3">
            <a:extLst>
              <a:ext uri="{FF2B5EF4-FFF2-40B4-BE49-F238E27FC236}">
                <a16:creationId xmlns:a16="http://schemas.microsoft.com/office/drawing/2014/main" id="{5D9874E3-F80A-E291-E046-ACD4996B66C8}"/>
              </a:ext>
            </a:extLst>
          </p:cNvPr>
          <p:cNvPicPr>
            <a:picLocks noGrp="1" noChangeAspect="1"/>
          </p:cNvPicPr>
          <p:nvPr>
            <p:ph sz="quarter" idx="1"/>
          </p:nvPr>
        </p:nvPicPr>
        <p:blipFill>
          <a:blip r:embed="rId2"/>
          <a:stretch>
            <a:fillRect/>
          </a:stretch>
        </p:blipFill>
        <p:spPr>
          <a:xfrm>
            <a:off x="1446244" y="1412876"/>
            <a:ext cx="8901405" cy="4819974"/>
          </a:xfrm>
        </p:spPr>
      </p:pic>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319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495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 Sub Module 2 : Add Employe</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27</a:t>
            </a:fld>
            <a:endParaRPr lang="en-US"/>
          </a:p>
        </p:txBody>
      </p:sp>
      <p:pic>
        <p:nvPicPr>
          <p:cNvPr id="4" name="Content Placeholder 3">
            <a:extLst>
              <a:ext uri="{FF2B5EF4-FFF2-40B4-BE49-F238E27FC236}">
                <a16:creationId xmlns:a16="http://schemas.microsoft.com/office/drawing/2014/main" id="{9DC02C51-4C2A-42E1-87B8-68B3A0ACA9FB}"/>
              </a:ext>
            </a:extLst>
          </p:cNvPr>
          <p:cNvPicPr>
            <a:picLocks noGrp="1" noChangeAspect="1"/>
          </p:cNvPicPr>
          <p:nvPr>
            <p:ph sz="quarter" idx="1"/>
          </p:nvPr>
        </p:nvPicPr>
        <p:blipFill>
          <a:blip r:embed="rId2"/>
          <a:stretch>
            <a:fillRect/>
          </a:stretch>
        </p:blipFill>
        <p:spPr>
          <a:xfrm>
            <a:off x="1604865" y="1412875"/>
            <a:ext cx="8761446" cy="4943475"/>
          </a:xfrm>
        </p:spPr>
      </p:pic>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319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495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 Module 2:Employee Login</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28</a:t>
            </a:fld>
            <a:endParaRPr lang="en-US"/>
          </a:p>
        </p:txBody>
      </p:sp>
      <p:sp>
        <p:nvSpPr>
          <p:cNvPr id="10" name="Content Placeholder 2">
            <a:extLst>
              <a:ext uri="{FF2B5EF4-FFF2-40B4-BE49-F238E27FC236}">
                <a16:creationId xmlns:a16="http://schemas.microsoft.com/office/drawing/2014/main" id="{0F0D9683-82D8-B573-F5F3-89ECAE4552AC}"/>
              </a:ext>
            </a:extLst>
          </p:cNvPr>
          <p:cNvSpPr>
            <a:spLocks noGrp="1"/>
          </p:cNvSpPr>
          <p:nvPr>
            <p:ph sz="quarter" idx="1"/>
          </p:nvPr>
        </p:nvSpPr>
        <p:spPr>
          <a:xfrm>
            <a:off x="457199" y="1413495"/>
            <a:ext cx="10748865" cy="5330825"/>
          </a:xfrm>
        </p:spPr>
        <p:txBody>
          <a:bodyPr>
            <a:normAutofit/>
          </a:bodyPr>
          <a:lstStyle/>
          <a:p>
            <a:pPr marL="0" indent="0" algn="just" eaLnBrk="1" hangingPunct="1">
              <a:buNone/>
            </a:pPr>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SUB MODULES:</a:t>
            </a:r>
          </a:p>
          <a:p>
            <a:pPr marL="0" indent="0" algn="just" eaLnBrk="1" hangingPunct="1">
              <a:buNone/>
            </a:pPr>
            <a:endParaRPr lang="en-US" sz="1800" b="1" dirty="0">
              <a:latin typeface="Times New Roman" pitchFamily="18" charset="0"/>
              <a:cs typeface="Times New Roman" pitchFamily="18" charset="0"/>
            </a:endParaRPr>
          </a:p>
          <a:p>
            <a:pPr algn="just" eaLnBrk="1" hangingPunct="1">
              <a:buFont typeface="Wingdings" panose="05000000000000000000" pitchFamily="2" charset="2"/>
              <a:buChar char="Ø"/>
            </a:pP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UPDATE TASK</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     APPLY LEAVE</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     LEAVE STATUS</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     ATTENDANCE    </a:t>
            </a:r>
          </a:p>
        </p:txBody>
      </p:sp>
      <p:sp>
        <p:nvSpPr>
          <p:cNvPr id="11" name="Rounded Rectangle 10"/>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319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B08C-7BF4-2EF9-636F-94862C90FEF1}"/>
              </a:ext>
            </a:extLst>
          </p:cNvPr>
          <p:cNvSpPr>
            <a:spLocks noGrp="1"/>
          </p:cNvSpPr>
          <p:nvPr>
            <p:ph type="title"/>
          </p:nvPr>
        </p:nvSpPr>
        <p:spPr>
          <a:xfrm>
            <a:off x="3349690" y="365125"/>
            <a:ext cx="8004110" cy="1325563"/>
          </a:xfrm>
        </p:spPr>
        <p:txBody>
          <a:bodyPr>
            <a:normAutofit/>
          </a:bodyPr>
          <a:lstStyle/>
          <a:p>
            <a:r>
              <a:rPr lang="en-US" sz="2400" b="1" dirty="0">
                <a:solidFill>
                  <a:srgbClr val="002060"/>
                </a:solidFill>
                <a:latin typeface="Copperplate Gothic Bold" pitchFamily="34" charset="0"/>
                <a:cs typeface="Times New Roman" pitchFamily="18" charset="0"/>
              </a:rPr>
              <a:t>Module 2:Employee Login</a:t>
            </a:r>
            <a:endParaRPr lang="en-IN" sz="2400" dirty="0"/>
          </a:p>
        </p:txBody>
      </p:sp>
      <p:pic>
        <p:nvPicPr>
          <p:cNvPr id="7" name="Content Placeholder 6">
            <a:extLst>
              <a:ext uri="{FF2B5EF4-FFF2-40B4-BE49-F238E27FC236}">
                <a16:creationId xmlns:a16="http://schemas.microsoft.com/office/drawing/2014/main" id="{8B8CE89C-3422-FB1A-C6CD-08A574EFD113}"/>
              </a:ext>
            </a:extLst>
          </p:cNvPr>
          <p:cNvPicPr>
            <a:picLocks noGrp="1" noChangeAspect="1"/>
          </p:cNvPicPr>
          <p:nvPr>
            <p:ph idx="1"/>
          </p:nvPr>
        </p:nvPicPr>
        <p:blipFill>
          <a:blip r:embed="rId2"/>
          <a:stretch>
            <a:fillRect/>
          </a:stretch>
        </p:blipFill>
        <p:spPr>
          <a:xfrm>
            <a:off x="1976218" y="1545706"/>
            <a:ext cx="7735712" cy="4351338"/>
          </a:xfrm>
        </p:spPr>
      </p:pic>
      <p:sp>
        <p:nvSpPr>
          <p:cNvPr id="4" name="Slide Number Placeholder 3">
            <a:extLst>
              <a:ext uri="{FF2B5EF4-FFF2-40B4-BE49-F238E27FC236}">
                <a16:creationId xmlns:a16="http://schemas.microsoft.com/office/drawing/2014/main" id="{7A384478-4D0F-5FCB-B011-F3D7B5B858D5}"/>
              </a:ext>
            </a:extLst>
          </p:cNvPr>
          <p:cNvSpPr>
            <a:spLocks noGrp="1"/>
          </p:cNvSpPr>
          <p:nvPr>
            <p:ph type="sldNum" sz="quarter" idx="12"/>
          </p:nvPr>
        </p:nvSpPr>
        <p:spPr/>
        <p:txBody>
          <a:bodyPr/>
          <a:lstStyle/>
          <a:p>
            <a:fld id="{B6D3A235-9A1B-814A-A45F-231E09344964}" type="slidenum">
              <a:rPr lang="en-US" smtClean="0"/>
              <a:t>29</a:t>
            </a:fld>
            <a:endParaRPr lang="en-US"/>
          </a:p>
        </p:txBody>
      </p:sp>
      <p:pic>
        <p:nvPicPr>
          <p:cNvPr id="5" name="Picture 4">
            <a:extLst>
              <a:ext uri="{FF2B5EF4-FFF2-40B4-BE49-F238E27FC236}">
                <a16:creationId xmlns:a16="http://schemas.microsoft.com/office/drawing/2014/main" id="{1E2D0A76-1C49-AEEF-36A5-861BE4F6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9">
            <a:extLst>
              <a:ext uri="{FF2B5EF4-FFF2-40B4-BE49-F238E27FC236}">
                <a16:creationId xmlns:a16="http://schemas.microsoft.com/office/drawing/2014/main" id="{459271D1-E7D9-C13E-2E28-BAF11BABF08F}"/>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2034461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8B864-6824-1FA9-3E4D-6DF61636B045}"/>
              </a:ext>
            </a:extLst>
          </p:cNvPr>
          <p:cNvSpPr>
            <a:spLocks noGrp="1"/>
          </p:cNvSpPr>
          <p:nvPr>
            <p:ph type="sldNum" sz="quarter" idx="12"/>
          </p:nvPr>
        </p:nvSpPr>
        <p:spPr/>
        <p:txBody>
          <a:bodyPr/>
          <a:lstStyle/>
          <a:p>
            <a:fld id="{B6D3A235-9A1B-814A-A45F-231E09344964}" type="slidenum">
              <a:rPr lang="en-US" smtClean="0"/>
              <a:t>3</a:t>
            </a:fld>
            <a:endParaRPr lang="en-US"/>
          </a:p>
        </p:txBody>
      </p:sp>
      <p:sp>
        <p:nvSpPr>
          <p:cNvPr id="11" name="TextBox 10">
            <a:extLst>
              <a:ext uri="{FF2B5EF4-FFF2-40B4-BE49-F238E27FC236}">
                <a16:creationId xmlns:a16="http://schemas.microsoft.com/office/drawing/2014/main" id="{A1A5FD82-C4CC-A587-459B-A39D99EC3BFD}"/>
              </a:ext>
            </a:extLst>
          </p:cNvPr>
          <p:cNvSpPr txBox="1"/>
          <p:nvPr/>
        </p:nvSpPr>
        <p:spPr>
          <a:xfrm>
            <a:off x="-3215148" y="5250426"/>
            <a:ext cx="184731" cy="369332"/>
          </a:xfrm>
          <a:prstGeom prst="rect">
            <a:avLst/>
          </a:prstGeom>
          <a:noFill/>
        </p:spPr>
        <p:txBody>
          <a:bodyPr wrap="none" rtlCol="0">
            <a:spAutoFit/>
          </a:bodyPr>
          <a:lstStyle/>
          <a:p>
            <a:endParaRPr lang="en-US" dirty="0"/>
          </a:p>
        </p:txBody>
      </p:sp>
      <p:sp>
        <p:nvSpPr>
          <p:cNvPr id="12" name="Content Placeholder 11"/>
          <p:cNvSpPr>
            <a:spLocks noGrp="1"/>
          </p:cNvSpPr>
          <p:nvPr>
            <p:ph idx="1"/>
          </p:nvPr>
        </p:nvSpPr>
        <p:spPr>
          <a:xfrm>
            <a:off x="682907" y="1088020"/>
            <a:ext cx="11134845" cy="5037276"/>
          </a:xfrm>
          <a:prstGeom prst="rect">
            <a:avLst/>
          </a:prstGeom>
        </p:spPr>
        <p:txBody>
          <a:bodyPr wrap="square">
            <a:spAutoFit/>
          </a:bodyPr>
          <a:lstStyle/>
          <a:p>
            <a:pPr algn="just">
              <a:lnSpc>
                <a:spcPct val="150000"/>
              </a:lnSpc>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Office staff management system is a software that helps business organize &amp; manage their employee their schedules &amp; other important information.</a:t>
            </a:r>
          </a:p>
          <a:p>
            <a:pPr algn="just">
              <a:lnSpc>
                <a:spcPct val="150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Good office management makes us business run smoothly &amp; increases our profit.</a:t>
            </a:r>
          </a:p>
          <a:p>
            <a:pPr algn="just">
              <a:lnSpc>
                <a:spcPct val="150000"/>
              </a:lnSpc>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Office management training modules provides learning materials &amp; exercises on how to efficiently &amp; effectively manage an office &amp; covers a range of subject.</a:t>
            </a:r>
          </a:p>
          <a:p>
            <a:pPr algn="just">
              <a:lnSpc>
                <a:spcPct val="150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system is an application based system having two applications developed.</a:t>
            </a:r>
          </a:p>
          <a:p>
            <a:pPr algn="just">
              <a:lnSpc>
                <a:spcPct val="150000"/>
              </a:lnSpc>
            </a:pPr>
            <a:r>
              <a:rPr lang="en-US" sz="1800" dirty="0">
                <a:latin typeface="Times New Roman" panose="02020603050405020304" pitchFamily="18" charset="0"/>
                <a:ea typeface="Calibri" panose="020F0502020204030204" pitchFamily="34" charset="0"/>
                <a:cs typeface="Times New Roman" panose="02020603050405020304" pitchFamily="18" charset="0"/>
              </a:rPr>
              <a:t>   For employers to manage  employee details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800" dirty="0">
                <a:latin typeface="Times New Roman" panose="02020603050405020304" pitchFamily="18" charset="0"/>
                <a:ea typeface="Calibri" panose="020F0502020204030204" pitchFamily="34" charset="0"/>
                <a:cs typeface="Times New Roman" panose="02020603050405020304" pitchFamily="18" charset="0"/>
              </a:rPr>
              <a:t>   For employers to mark their attendance</a:t>
            </a:r>
          </a:p>
          <a:p>
            <a:pPr algn="just">
              <a:lnSpc>
                <a:spcPct val="150000"/>
              </a:lnSpc>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This project seeks to simplify staff management process &amp; promote better communication within organization.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0000"/>
              </a:lnSpc>
              <a:buClr>
                <a:srgbClr val="002060"/>
              </a:buClr>
              <a:buSzPct val="100000"/>
              <a:buNone/>
            </a:pPr>
            <a:endParaRPr lang="en-US" sz="2000" dirty="0">
              <a:solidFill>
                <a:srgbClr val="002060"/>
              </a:solidFill>
              <a:latin typeface="Copperplate Gothic Bold" pitchFamily="34" charset="0"/>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49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
        <p:nvSpPr>
          <p:cNvPr id="15" name="TextBox 14">
            <a:extLst>
              <a:ext uri="{FF2B5EF4-FFF2-40B4-BE49-F238E27FC236}">
                <a16:creationId xmlns:a16="http://schemas.microsoft.com/office/drawing/2014/main" id="{C7C66637-A84A-D516-C6F7-CE6F05DBD244}"/>
              </a:ext>
            </a:extLst>
          </p:cNvPr>
          <p:cNvSpPr txBox="1"/>
          <p:nvPr/>
        </p:nvSpPr>
        <p:spPr>
          <a:xfrm>
            <a:off x="3935392" y="694481"/>
            <a:ext cx="3854370" cy="523220"/>
          </a:xfrm>
          <a:prstGeom prst="rect">
            <a:avLst/>
          </a:prstGeom>
          <a:noFill/>
        </p:spPr>
        <p:txBody>
          <a:bodyPr wrap="square" rtlCol="0">
            <a:spAutoFit/>
          </a:bodyPr>
          <a:lstStyle/>
          <a:p>
            <a:pPr algn="ctr"/>
            <a:r>
              <a:rPr lang="en-IN" sz="2800" b="1" dirty="0">
                <a:solidFill>
                  <a:srgbClr val="002060"/>
                </a:solidFill>
                <a:latin typeface="Copperplate Gothic Bold" panose="020E0705020206020404" pitchFamily="34" charset="0"/>
                <a:cs typeface="Times New Roman" panose="02020603050405020304" pitchFamily="18" charset="0"/>
              </a:rPr>
              <a:t>INTRODUCTION</a:t>
            </a:r>
            <a:endParaRPr lang="en-US" sz="2800" b="1" dirty="0">
              <a:solidFill>
                <a:srgbClr val="002060"/>
              </a:solidFill>
              <a:latin typeface="Copperplate Gothic Bold" panose="020E0705020206020404" pitchFamily="34" charset="0"/>
              <a:cs typeface="Times New Roman" panose="02020603050405020304" pitchFamily="18" charset="0"/>
            </a:endParaRPr>
          </a:p>
        </p:txBody>
      </p:sp>
    </p:spTree>
    <p:extLst>
      <p:ext uri="{BB962C8B-B14F-4D97-AF65-F5344CB8AC3E}">
        <p14:creationId xmlns:p14="http://schemas.microsoft.com/office/powerpoint/2010/main" val="727121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1EAFF3-1C8B-58DC-80AD-B63BA0C2DDC7}"/>
              </a:ext>
            </a:extLst>
          </p:cNvPr>
          <p:cNvSpPr>
            <a:spLocks noGrp="1"/>
          </p:cNvSpPr>
          <p:nvPr>
            <p:ph type="sldNum" sz="quarter" idx="12"/>
          </p:nvPr>
        </p:nvSpPr>
        <p:spPr/>
        <p:txBody>
          <a:bodyPr/>
          <a:lstStyle/>
          <a:p>
            <a:fld id="{B6D3A235-9A1B-814A-A45F-231E09344964}" type="slidenum">
              <a:rPr lang="en-US" smtClean="0"/>
              <a:t>30</a:t>
            </a:fld>
            <a:endParaRPr lang="en-US"/>
          </a:p>
        </p:txBody>
      </p:sp>
      <p:pic>
        <p:nvPicPr>
          <p:cNvPr id="3" name="Picture 4">
            <a:extLst>
              <a:ext uri="{FF2B5EF4-FFF2-40B4-BE49-F238E27FC236}">
                <a16:creationId xmlns:a16="http://schemas.microsoft.com/office/drawing/2014/main" id="{A5A34EC7-3AE9-308D-FE4E-3F49F42A1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2723D639-E915-3BA3-AFD9-29F908875EE4}"/>
              </a:ext>
            </a:extLst>
          </p:cNvPr>
          <p:cNvSpPr txBox="1"/>
          <p:nvPr/>
        </p:nvSpPr>
        <p:spPr>
          <a:xfrm>
            <a:off x="3461657" y="825894"/>
            <a:ext cx="5326635" cy="461665"/>
          </a:xfrm>
          <a:prstGeom prst="rect">
            <a:avLst/>
          </a:prstGeom>
          <a:noFill/>
        </p:spPr>
        <p:txBody>
          <a:bodyPr wrap="square">
            <a:spAutoFit/>
          </a:bodyPr>
          <a:lstStyle/>
          <a:p>
            <a:r>
              <a:rPr lang="en-US" sz="2400" b="1" dirty="0">
                <a:solidFill>
                  <a:srgbClr val="002060"/>
                </a:solidFill>
                <a:latin typeface="Copperplate Gothic Bold" pitchFamily="34" charset="0"/>
                <a:cs typeface="Times New Roman" pitchFamily="18" charset="0"/>
              </a:rPr>
              <a:t>Sub Module 1:Apply Leave</a:t>
            </a:r>
            <a:endParaRPr lang="en-IN" sz="2400" dirty="0"/>
          </a:p>
        </p:txBody>
      </p:sp>
      <p:pic>
        <p:nvPicPr>
          <p:cNvPr id="7" name="Picture 6">
            <a:extLst>
              <a:ext uri="{FF2B5EF4-FFF2-40B4-BE49-F238E27FC236}">
                <a16:creationId xmlns:a16="http://schemas.microsoft.com/office/drawing/2014/main" id="{5E57DEE4-75F1-46DF-9F90-68A6D96C5255}"/>
              </a:ext>
            </a:extLst>
          </p:cNvPr>
          <p:cNvPicPr>
            <a:picLocks noChangeAspect="1"/>
          </p:cNvPicPr>
          <p:nvPr/>
        </p:nvPicPr>
        <p:blipFill>
          <a:blip r:embed="rId3"/>
          <a:stretch>
            <a:fillRect/>
          </a:stretch>
        </p:blipFill>
        <p:spPr>
          <a:xfrm>
            <a:off x="1670180" y="1367583"/>
            <a:ext cx="9395926" cy="4644052"/>
          </a:xfrm>
          <a:prstGeom prst="rect">
            <a:avLst/>
          </a:prstGeom>
        </p:spPr>
      </p:pic>
      <p:sp>
        <p:nvSpPr>
          <p:cNvPr id="10" name="Rounded Rectangle 9">
            <a:extLst>
              <a:ext uri="{FF2B5EF4-FFF2-40B4-BE49-F238E27FC236}">
                <a16:creationId xmlns:a16="http://schemas.microsoft.com/office/drawing/2014/main" id="{15FF1C51-1437-071C-A2C3-79ED4090BB8E}"/>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126436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032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Sub Module 2:Leave Status</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31</a:t>
            </a:fld>
            <a:endParaRPr lang="en-US"/>
          </a:p>
        </p:txBody>
      </p:sp>
      <p:pic>
        <p:nvPicPr>
          <p:cNvPr id="4" name="Content Placeholder 3">
            <a:extLst>
              <a:ext uri="{FF2B5EF4-FFF2-40B4-BE49-F238E27FC236}">
                <a16:creationId xmlns:a16="http://schemas.microsoft.com/office/drawing/2014/main" id="{54F6D2B3-3FD2-B57D-B0D9-FA4958986E16}"/>
              </a:ext>
            </a:extLst>
          </p:cNvPr>
          <p:cNvPicPr>
            <a:picLocks noGrp="1" noChangeAspect="1"/>
          </p:cNvPicPr>
          <p:nvPr>
            <p:ph sz="quarter" idx="1"/>
          </p:nvPr>
        </p:nvPicPr>
        <p:blipFill>
          <a:blip r:embed="rId2"/>
          <a:stretch>
            <a:fillRect/>
          </a:stretch>
        </p:blipFill>
        <p:spPr>
          <a:xfrm>
            <a:off x="1894114" y="1412876"/>
            <a:ext cx="8350898" cy="4741900"/>
          </a:xfrm>
        </p:spPr>
      </p:pic>
      <p:sp>
        <p:nvSpPr>
          <p:cNvPr id="5" name="Rounded Rectangle 4"/>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869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03224"/>
            <a:ext cx="10515600" cy="1004277"/>
          </a:xfrm>
        </p:spPr>
        <p:txBody>
          <a:bodyPr>
            <a:normAutofit/>
          </a:bodyPr>
          <a:lstStyle/>
          <a:p>
            <a:pPr marL="457200" indent="-457200" algn="ctr">
              <a:lnSpc>
                <a:spcPct val="100000"/>
              </a:lnSpc>
            </a:pPr>
            <a:r>
              <a:rPr lang="en-US" sz="2400" b="1" dirty="0">
                <a:solidFill>
                  <a:srgbClr val="002060"/>
                </a:solidFill>
                <a:latin typeface="Copperplate Gothic Bold" panose="020E0705020206020404" pitchFamily="34" charset="0"/>
                <a:cs typeface="Times New Roman" panose="02020603050405020304" pitchFamily="18" charset="0"/>
              </a:rPr>
              <a:t>Module 3: Contact Us</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32</a:t>
            </a:fld>
            <a:endParaRPr lang="en-US"/>
          </a:p>
        </p:txBody>
      </p:sp>
      <p:sp>
        <p:nvSpPr>
          <p:cNvPr id="10" name="Content Placeholder 2">
            <a:extLst>
              <a:ext uri="{FF2B5EF4-FFF2-40B4-BE49-F238E27FC236}">
                <a16:creationId xmlns:a16="http://schemas.microsoft.com/office/drawing/2014/main" id="{0F0D9683-82D8-B573-F5F3-89ECAE4552AC}"/>
              </a:ext>
            </a:extLst>
          </p:cNvPr>
          <p:cNvSpPr>
            <a:spLocks noGrp="1"/>
          </p:cNvSpPr>
          <p:nvPr>
            <p:ph sz="quarter" idx="1"/>
          </p:nvPr>
        </p:nvSpPr>
        <p:spPr>
          <a:xfrm>
            <a:off x="457199" y="1866122"/>
            <a:ext cx="10748865" cy="4878198"/>
          </a:xfrm>
        </p:spPr>
        <p:txBody>
          <a:bodyPr>
            <a:normAutofit/>
          </a:bodyPr>
          <a:lstStyle/>
          <a:p>
            <a:pPr marL="0" indent="0" algn="just" eaLnBrk="1" hangingPunct="1">
              <a:buNone/>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SUB MODULES:</a:t>
            </a:r>
          </a:p>
          <a:p>
            <a:pPr marL="0" indent="0" algn="just" eaLnBrk="1" hangingPunct="1">
              <a:buNone/>
            </a:pPr>
            <a:r>
              <a:rPr lang="en-US" sz="1800" b="1" dirty="0">
                <a:latin typeface="Times New Roman" pitchFamily="18" charset="0"/>
                <a:cs typeface="Times New Roman" pitchFamily="18" charset="0"/>
              </a:rPr>
              <a:t>     </a:t>
            </a:r>
          </a:p>
          <a:p>
            <a:pPr algn="just" eaLnBrk="1" hangingPunct="1">
              <a:buFont typeface="Wingdings" panose="05000000000000000000" pitchFamily="2" charset="2"/>
              <a:buChar char="Ø"/>
            </a:pP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ADDRESS</a:t>
            </a:r>
          </a:p>
          <a:p>
            <a:pPr algn="just" eaLnBrk="1" hangingPunct="1">
              <a:buFont typeface="Wingdings" panose="05000000000000000000" pitchFamily="2" charset="2"/>
              <a:buChar char="Ø"/>
            </a:pPr>
            <a:r>
              <a:rPr lang="en-US" sz="1800" dirty="0">
                <a:latin typeface="Times New Roman" pitchFamily="18" charset="0"/>
                <a:cs typeface="Times New Roman" pitchFamily="18" charset="0"/>
              </a:rPr>
              <a:t>       CONTACT INFORMATION</a:t>
            </a:r>
          </a:p>
        </p:txBody>
      </p:sp>
      <p:sp>
        <p:nvSpPr>
          <p:cNvPr id="5" name="Rounded Rectangle 4"/>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64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032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Module 3:Contact Us</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33</a:t>
            </a:fld>
            <a:endParaRPr lang="en-US"/>
          </a:p>
        </p:txBody>
      </p:sp>
      <p:pic>
        <p:nvPicPr>
          <p:cNvPr id="4" name="Content Placeholder 3">
            <a:extLst>
              <a:ext uri="{FF2B5EF4-FFF2-40B4-BE49-F238E27FC236}">
                <a16:creationId xmlns:a16="http://schemas.microsoft.com/office/drawing/2014/main" id="{E53711C0-303C-39F4-A48E-2248CB1560E8}"/>
              </a:ext>
            </a:extLst>
          </p:cNvPr>
          <p:cNvPicPr>
            <a:picLocks noGrp="1" noChangeAspect="1"/>
          </p:cNvPicPr>
          <p:nvPr>
            <p:ph sz="quarter" idx="1"/>
          </p:nvPr>
        </p:nvPicPr>
        <p:blipFill>
          <a:blip r:embed="rId2"/>
          <a:stretch>
            <a:fillRect/>
          </a:stretch>
        </p:blipFill>
        <p:spPr>
          <a:xfrm>
            <a:off x="1193515" y="1383015"/>
            <a:ext cx="9477022" cy="4926572"/>
          </a:xfrm>
        </p:spPr>
      </p:pic>
      <p:sp>
        <p:nvSpPr>
          <p:cNvPr id="5" name="Rounded Rectangle 4"/>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644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032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Sub Module 1:Address</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34</a:t>
            </a:fld>
            <a:endParaRPr lang="en-US"/>
          </a:p>
        </p:txBody>
      </p:sp>
      <p:pic>
        <p:nvPicPr>
          <p:cNvPr id="4" name="Content Placeholder 3">
            <a:extLst>
              <a:ext uri="{FF2B5EF4-FFF2-40B4-BE49-F238E27FC236}">
                <a16:creationId xmlns:a16="http://schemas.microsoft.com/office/drawing/2014/main" id="{E5E874C0-0CA7-69E5-A04A-3EB314639A6A}"/>
              </a:ext>
            </a:extLst>
          </p:cNvPr>
          <p:cNvPicPr>
            <a:picLocks noGrp="1" noChangeAspect="1"/>
          </p:cNvPicPr>
          <p:nvPr>
            <p:ph sz="quarter" idx="1"/>
          </p:nvPr>
        </p:nvPicPr>
        <p:blipFill>
          <a:blip r:embed="rId2"/>
          <a:stretch>
            <a:fillRect/>
          </a:stretch>
        </p:blipFill>
        <p:spPr>
          <a:xfrm>
            <a:off x="1233129" y="1430880"/>
            <a:ext cx="9477022" cy="4741900"/>
          </a:xfrm>
        </p:spPr>
      </p:pic>
      <p:sp>
        <p:nvSpPr>
          <p:cNvPr id="5" name="Rounded Rectangle 4"/>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644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032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Sub Module 2:Contact Information</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35</a:t>
            </a:fld>
            <a:endParaRPr lang="en-US"/>
          </a:p>
        </p:txBody>
      </p:sp>
      <p:pic>
        <p:nvPicPr>
          <p:cNvPr id="4" name="Content Placeholder 3">
            <a:extLst>
              <a:ext uri="{FF2B5EF4-FFF2-40B4-BE49-F238E27FC236}">
                <a16:creationId xmlns:a16="http://schemas.microsoft.com/office/drawing/2014/main" id="{25A9867A-77A4-C24E-43B5-D996A93440B8}"/>
              </a:ext>
            </a:extLst>
          </p:cNvPr>
          <p:cNvPicPr>
            <a:picLocks noGrp="1" noChangeAspect="1"/>
          </p:cNvPicPr>
          <p:nvPr>
            <p:ph sz="quarter" idx="1"/>
          </p:nvPr>
        </p:nvPicPr>
        <p:blipFill>
          <a:blip r:embed="rId2"/>
          <a:stretch>
            <a:fillRect/>
          </a:stretch>
        </p:blipFill>
        <p:spPr>
          <a:xfrm>
            <a:off x="1357489" y="1430880"/>
            <a:ext cx="9477022" cy="4741900"/>
          </a:xfrm>
        </p:spPr>
      </p:pic>
      <p:sp>
        <p:nvSpPr>
          <p:cNvPr id="5" name="Rounded Rectangle 4"/>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644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5318-4DA9-EA2C-8621-74A36EF7DCEC}"/>
              </a:ext>
            </a:extLst>
          </p:cNvPr>
          <p:cNvSpPr>
            <a:spLocks noGrp="1"/>
          </p:cNvSpPr>
          <p:nvPr>
            <p:ph type="title"/>
          </p:nvPr>
        </p:nvSpPr>
        <p:spPr>
          <a:xfrm>
            <a:off x="4432040" y="1017037"/>
            <a:ext cx="4655975" cy="673651"/>
          </a:xfrm>
        </p:spPr>
        <p:txBody>
          <a:bodyPr>
            <a:normAutofit/>
          </a:bodyPr>
          <a:lstStyle/>
          <a:p>
            <a:r>
              <a:rPr lang="en-US" sz="2400" b="1" dirty="0">
                <a:solidFill>
                  <a:srgbClr val="002060"/>
                </a:solidFill>
                <a:latin typeface="Copperplate Gothic Bold" pitchFamily="34" charset="0"/>
                <a:cs typeface="Times New Roman" pitchFamily="18" charset="0"/>
              </a:rPr>
              <a:t>Module 4: Help?</a:t>
            </a:r>
            <a:endParaRPr lang="en-IN" sz="2400" dirty="0"/>
          </a:p>
        </p:txBody>
      </p:sp>
      <p:sp>
        <p:nvSpPr>
          <p:cNvPr id="3" name="Content Placeholder 2">
            <a:extLst>
              <a:ext uri="{FF2B5EF4-FFF2-40B4-BE49-F238E27FC236}">
                <a16:creationId xmlns:a16="http://schemas.microsoft.com/office/drawing/2014/main" id="{AED30CCB-A5FB-9BAD-7D0B-1EF4E5423C58}"/>
              </a:ext>
            </a:extLst>
          </p:cNvPr>
          <p:cNvSpPr>
            <a:spLocks noGrp="1"/>
          </p:cNvSpPr>
          <p:nvPr>
            <p:ph idx="1"/>
          </p:nvPr>
        </p:nvSpPr>
        <p:spPr/>
        <p:txBody>
          <a:bodyPr/>
          <a:lstStyle/>
          <a:p>
            <a:pPr marL="0" indent="0">
              <a:buNone/>
            </a:pPr>
            <a:r>
              <a:rPr lang="en-US" sz="1800" b="1" dirty="0"/>
              <a:t>SUB MODULES:</a:t>
            </a:r>
          </a:p>
          <a:p>
            <a:pPr>
              <a:buFont typeface="Wingdings" panose="05000000000000000000" pitchFamily="2" charset="2"/>
              <a:buChar char="Ø"/>
            </a:pPr>
            <a:endParaRPr lang="en-IN" sz="1800" b="1" dirty="0"/>
          </a:p>
          <a:p>
            <a:pPr>
              <a:buFont typeface="Wingdings" panose="05000000000000000000" pitchFamily="2" charset="2"/>
              <a:buChar char="Ø"/>
            </a:pPr>
            <a:r>
              <a:rPr lang="en-IN" sz="1800" b="1" dirty="0"/>
              <a:t>    </a:t>
            </a:r>
            <a:r>
              <a:rPr lang="en-IN" sz="1800" dirty="0"/>
              <a:t>FAQS</a:t>
            </a:r>
          </a:p>
          <a:p>
            <a:pPr>
              <a:buFont typeface="Wingdings" panose="05000000000000000000" pitchFamily="2" charset="2"/>
              <a:buChar char="Ø"/>
            </a:pPr>
            <a:r>
              <a:rPr lang="en-IN" sz="1800" dirty="0"/>
              <a:t>    FEEDBACK</a:t>
            </a:r>
          </a:p>
          <a:p>
            <a:pPr>
              <a:buFont typeface="Wingdings" panose="05000000000000000000" pitchFamily="2" charset="2"/>
              <a:buChar char="Ø"/>
            </a:pPr>
            <a:r>
              <a:rPr lang="en-IN" sz="1800" dirty="0"/>
              <a:t>    SEND A MESSAGE</a:t>
            </a:r>
          </a:p>
          <a:p>
            <a:pPr marL="0" indent="0">
              <a:buNone/>
            </a:pPr>
            <a:endParaRPr lang="en-IN" b="1" dirty="0"/>
          </a:p>
        </p:txBody>
      </p:sp>
      <p:sp>
        <p:nvSpPr>
          <p:cNvPr id="4" name="Slide Number Placeholder 3">
            <a:extLst>
              <a:ext uri="{FF2B5EF4-FFF2-40B4-BE49-F238E27FC236}">
                <a16:creationId xmlns:a16="http://schemas.microsoft.com/office/drawing/2014/main" id="{42967833-DBDE-66A8-6557-B88E9762DE47}"/>
              </a:ext>
            </a:extLst>
          </p:cNvPr>
          <p:cNvSpPr>
            <a:spLocks noGrp="1"/>
          </p:cNvSpPr>
          <p:nvPr>
            <p:ph type="sldNum" sz="quarter" idx="12"/>
          </p:nvPr>
        </p:nvSpPr>
        <p:spPr/>
        <p:txBody>
          <a:bodyPr/>
          <a:lstStyle/>
          <a:p>
            <a:fld id="{B6D3A235-9A1B-814A-A45F-231E09344964}" type="slidenum">
              <a:rPr lang="en-US" smtClean="0"/>
              <a:t>36</a:t>
            </a:fld>
            <a:endParaRPr lang="en-US"/>
          </a:p>
        </p:txBody>
      </p:sp>
      <p:pic>
        <p:nvPicPr>
          <p:cNvPr id="5" name="Picture 4">
            <a:extLst>
              <a:ext uri="{FF2B5EF4-FFF2-40B4-BE49-F238E27FC236}">
                <a16:creationId xmlns:a16="http://schemas.microsoft.com/office/drawing/2014/main" id="{67D2D95C-6EB2-FEF9-DA9C-5B67696DC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4">
            <a:extLst>
              <a:ext uri="{FF2B5EF4-FFF2-40B4-BE49-F238E27FC236}">
                <a16:creationId xmlns:a16="http://schemas.microsoft.com/office/drawing/2014/main" id="{6B406754-D6BE-F1EA-1325-27B6FF353DB8}"/>
              </a:ext>
            </a:extLst>
          </p:cNvPr>
          <p:cNvSpPr/>
          <p:nvPr/>
        </p:nvSpPr>
        <p:spPr>
          <a:xfrm>
            <a:off x="552278" y="6285976"/>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80280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032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Module 4: Help?</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37</a:t>
            </a:fld>
            <a:endParaRPr lang="en-US"/>
          </a:p>
        </p:txBody>
      </p:sp>
      <p:pic>
        <p:nvPicPr>
          <p:cNvPr id="4" name="Content Placeholder 3">
            <a:extLst>
              <a:ext uri="{FF2B5EF4-FFF2-40B4-BE49-F238E27FC236}">
                <a16:creationId xmlns:a16="http://schemas.microsoft.com/office/drawing/2014/main" id="{C525C0A4-A7C9-A446-F93D-E5613867EC16}"/>
              </a:ext>
            </a:extLst>
          </p:cNvPr>
          <p:cNvPicPr>
            <a:picLocks noGrp="1" noChangeAspect="1"/>
          </p:cNvPicPr>
          <p:nvPr>
            <p:ph sz="quarter" idx="1"/>
          </p:nvPr>
        </p:nvPicPr>
        <p:blipFill>
          <a:blip r:embed="rId2"/>
          <a:stretch>
            <a:fillRect/>
          </a:stretch>
        </p:blipFill>
        <p:spPr>
          <a:xfrm>
            <a:off x="1093170" y="1412876"/>
            <a:ext cx="9477022" cy="4741900"/>
          </a:xfrm>
        </p:spPr>
      </p:pic>
      <p:sp>
        <p:nvSpPr>
          <p:cNvPr id="5" name="Rounded Rectangle 4"/>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34409"/>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644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353008" y="703225"/>
            <a:ext cx="10515600" cy="615466"/>
          </a:xfrm>
        </p:spPr>
        <p:txBody>
          <a:bodyPr>
            <a:normAutofit/>
          </a:bodyPr>
          <a:lstStyle/>
          <a:p>
            <a:pPr marL="457200" indent="-457200" algn="ctr">
              <a:lnSpc>
                <a:spcPct val="100000"/>
              </a:lnSpc>
            </a:pPr>
            <a:r>
              <a:rPr lang="en-US" sz="2400" b="1" dirty="0">
                <a:solidFill>
                  <a:srgbClr val="002060"/>
                </a:solidFill>
                <a:latin typeface="Copperplate Gothic Bold" pitchFamily="34" charset="0"/>
                <a:cs typeface="Times New Roman" pitchFamily="18" charset="0"/>
              </a:rPr>
              <a:t>Sub Module 1:FAQS</a:t>
            </a: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38</a:t>
            </a:fld>
            <a:endParaRPr lang="en-US"/>
          </a:p>
        </p:txBody>
      </p:sp>
      <p:pic>
        <p:nvPicPr>
          <p:cNvPr id="4" name="Content Placeholder 3">
            <a:extLst>
              <a:ext uri="{FF2B5EF4-FFF2-40B4-BE49-F238E27FC236}">
                <a16:creationId xmlns:a16="http://schemas.microsoft.com/office/drawing/2014/main" id="{AEF751D1-E696-157F-DECE-F6054C97142F}"/>
              </a:ext>
            </a:extLst>
          </p:cNvPr>
          <p:cNvPicPr>
            <a:picLocks noGrp="1" noChangeAspect="1"/>
          </p:cNvPicPr>
          <p:nvPr>
            <p:ph sz="quarter" idx="1"/>
          </p:nvPr>
        </p:nvPicPr>
        <p:blipFill>
          <a:blip r:embed="rId2"/>
          <a:stretch>
            <a:fillRect/>
          </a:stretch>
        </p:blipFill>
        <p:spPr>
          <a:xfrm>
            <a:off x="1193515" y="1318691"/>
            <a:ext cx="9477022" cy="4943475"/>
          </a:xfrm>
        </p:spPr>
      </p:pic>
      <p:sp>
        <p:nvSpPr>
          <p:cNvPr id="5" name="Rounded Rectangle 4"/>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644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2E78-4178-525D-18EA-8371310B11E3}"/>
              </a:ext>
            </a:extLst>
          </p:cNvPr>
          <p:cNvSpPr>
            <a:spLocks noGrp="1"/>
          </p:cNvSpPr>
          <p:nvPr>
            <p:ph type="title"/>
          </p:nvPr>
        </p:nvSpPr>
        <p:spPr>
          <a:xfrm>
            <a:off x="3937518" y="901860"/>
            <a:ext cx="5141168" cy="460410"/>
          </a:xfrm>
        </p:spPr>
        <p:txBody>
          <a:bodyPr>
            <a:normAutofit fontScale="90000"/>
          </a:bodyPr>
          <a:lstStyle/>
          <a:p>
            <a:r>
              <a:rPr lang="en-US" sz="2700" b="1" dirty="0">
                <a:solidFill>
                  <a:srgbClr val="002060"/>
                </a:solidFill>
                <a:latin typeface="Copperplate Gothic Bold" pitchFamily="34" charset="0"/>
                <a:cs typeface="Times New Roman" pitchFamily="18" charset="0"/>
              </a:rPr>
              <a:t>Sub Module 2:Feedback</a:t>
            </a:r>
            <a:endParaRPr lang="en-IN" sz="2700" dirty="0"/>
          </a:p>
        </p:txBody>
      </p:sp>
      <p:pic>
        <p:nvPicPr>
          <p:cNvPr id="7" name="Content Placeholder 6">
            <a:extLst>
              <a:ext uri="{FF2B5EF4-FFF2-40B4-BE49-F238E27FC236}">
                <a16:creationId xmlns:a16="http://schemas.microsoft.com/office/drawing/2014/main" id="{9856BCA2-70C2-DD1C-923D-ACAC5A88051F}"/>
              </a:ext>
            </a:extLst>
          </p:cNvPr>
          <p:cNvPicPr>
            <a:picLocks noGrp="1" noChangeAspect="1"/>
          </p:cNvPicPr>
          <p:nvPr>
            <p:ph idx="1"/>
          </p:nvPr>
        </p:nvPicPr>
        <p:blipFill>
          <a:blip r:embed="rId2"/>
          <a:stretch>
            <a:fillRect/>
          </a:stretch>
        </p:blipFill>
        <p:spPr>
          <a:xfrm>
            <a:off x="2050863" y="1604802"/>
            <a:ext cx="7735712" cy="4351338"/>
          </a:xfrm>
        </p:spPr>
      </p:pic>
      <p:sp>
        <p:nvSpPr>
          <p:cNvPr id="4" name="Slide Number Placeholder 3">
            <a:extLst>
              <a:ext uri="{FF2B5EF4-FFF2-40B4-BE49-F238E27FC236}">
                <a16:creationId xmlns:a16="http://schemas.microsoft.com/office/drawing/2014/main" id="{BD9324C3-D590-2BC0-71C1-F6DFFD03B7FA}"/>
              </a:ext>
            </a:extLst>
          </p:cNvPr>
          <p:cNvSpPr>
            <a:spLocks noGrp="1"/>
          </p:cNvSpPr>
          <p:nvPr>
            <p:ph type="sldNum" sz="quarter" idx="12"/>
          </p:nvPr>
        </p:nvSpPr>
        <p:spPr/>
        <p:txBody>
          <a:bodyPr/>
          <a:lstStyle/>
          <a:p>
            <a:fld id="{B6D3A235-9A1B-814A-A45F-231E09344964}" type="slidenum">
              <a:rPr lang="en-US" smtClean="0"/>
              <a:t>39</a:t>
            </a:fld>
            <a:endParaRPr lang="en-US"/>
          </a:p>
        </p:txBody>
      </p:sp>
      <p:pic>
        <p:nvPicPr>
          <p:cNvPr id="5" name="Picture 4">
            <a:extLst>
              <a:ext uri="{FF2B5EF4-FFF2-40B4-BE49-F238E27FC236}">
                <a16:creationId xmlns:a16="http://schemas.microsoft.com/office/drawing/2014/main" id="{C0776D0A-B77C-96BD-448F-F7BC101A7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4">
            <a:extLst>
              <a:ext uri="{FF2B5EF4-FFF2-40B4-BE49-F238E27FC236}">
                <a16:creationId xmlns:a16="http://schemas.microsoft.com/office/drawing/2014/main" id="{E3853B51-8504-5E64-FD61-F57B657D2E64}"/>
              </a:ext>
            </a:extLst>
          </p:cNvPr>
          <p:cNvSpPr/>
          <p:nvPr/>
        </p:nvSpPr>
        <p:spPr>
          <a:xfrm>
            <a:off x="552278" y="6285976"/>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170541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8B864-6824-1FA9-3E4D-6DF61636B045}"/>
              </a:ext>
            </a:extLst>
          </p:cNvPr>
          <p:cNvSpPr>
            <a:spLocks noGrp="1"/>
          </p:cNvSpPr>
          <p:nvPr>
            <p:ph type="sldNum" sz="quarter" idx="12"/>
          </p:nvPr>
        </p:nvSpPr>
        <p:spPr/>
        <p:txBody>
          <a:bodyPr/>
          <a:lstStyle/>
          <a:p>
            <a:fld id="{B6D3A235-9A1B-814A-A45F-231E09344964}" type="slidenum">
              <a:rPr lang="en-US" smtClean="0"/>
              <a:t>4</a:t>
            </a:fld>
            <a:endParaRPr lang="en-US"/>
          </a:p>
        </p:txBody>
      </p:sp>
      <p:sp>
        <p:nvSpPr>
          <p:cNvPr id="10" name="TextBox 9">
            <a:extLst>
              <a:ext uri="{FF2B5EF4-FFF2-40B4-BE49-F238E27FC236}">
                <a16:creationId xmlns:a16="http://schemas.microsoft.com/office/drawing/2014/main" id="{C7C66637-A84A-D516-C6F7-CE6F05DBD244}"/>
              </a:ext>
            </a:extLst>
          </p:cNvPr>
          <p:cNvSpPr txBox="1"/>
          <p:nvPr/>
        </p:nvSpPr>
        <p:spPr>
          <a:xfrm>
            <a:off x="3329940" y="909834"/>
            <a:ext cx="4678680" cy="830997"/>
          </a:xfrm>
          <a:prstGeom prst="rect">
            <a:avLst/>
          </a:prstGeom>
          <a:noFill/>
        </p:spPr>
        <p:txBody>
          <a:bodyPr wrap="square" rtlCol="0">
            <a:spAutoFit/>
          </a:bodyPr>
          <a:lstStyle/>
          <a:p>
            <a:pPr algn="ctr"/>
            <a:r>
              <a:rPr lang="en-US" sz="2800" b="1" dirty="0">
                <a:solidFill>
                  <a:srgbClr val="000000"/>
                </a:solidFill>
                <a:latin typeface="Copperplate Gothic Bold" panose="020E0705020206020404" pitchFamily="34" charset="0"/>
                <a:cs typeface="Times New Roman" panose="02020603050405020304" pitchFamily="18" charset="0"/>
                <a:sym typeface="Bodoni SvtyTwo ITC TT-Book"/>
              </a:rPr>
              <a:t>ABSTRACT</a:t>
            </a:r>
            <a:endParaRPr lang="en-US" sz="2800" b="1" dirty="0">
              <a:solidFill>
                <a:srgbClr val="000000"/>
              </a:solidFill>
              <a:latin typeface="Copperplate Gothic Bold" panose="020E0705020206020404" pitchFamily="34" charset="0"/>
              <a:cs typeface="Times New Roman" panose="02020603050405020304" pitchFamily="18" charset="0"/>
            </a:endParaRPr>
          </a:p>
          <a:p>
            <a:pPr algn="ctr"/>
            <a:endParaRPr lang="en-US" sz="2000" u="sng" dirty="0">
              <a:solidFill>
                <a:schemeClr val="accent2">
                  <a:lumMod val="75000"/>
                </a:schemeClr>
              </a:solidFill>
              <a:latin typeface="Copperplate Gothic Bold" pitchFamily="34" charset="0"/>
            </a:endParaRPr>
          </a:p>
        </p:txBody>
      </p:sp>
      <p:sp>
        <p:nvSpPr>
          <p:cNvPr id="11" name="TextBox 10">
            <a:extLst>
              <a:ext uri="{FF2B5EF4-FFF2-40B4-BE49-F238E27FC236}">
                <a16:creationId xmlns:a16="http://schemas.microsoft.com/office/drawing/2014/main" id="{A1A5FD82-C4CC-A587-459B-A39D99EC3BFD}"/>
              </a:ext>
            </a:extLst>
          </p:cNvPr>
          <p:cNvSpPr txBox="1"/>
          <p:nvPr/>
        </p:nvSpPr>
        <p:spPr>
          <a:xfrm>
            <a:off x="-3215148" y="5250426"/>
            <a:ext cx="184731" cy="369332"/>
          </a:xfrm>
          <a:prstGeom prst="rect">
            <a:avLst/>
          </a:prstGeom>
          <a:noFill/>
        </p:spPr>
        <p:txBody>
          <a:bodyPr wrap="none" rtlCol="0">
            <a:spAutoFit/>
          </a:bodyPr>
          <a:lstStyle/>
          <a:p>
            <a:endParaRPr lang="en-US" dirty="0"/>
          </a:p>
        </p:txBody>
      </p:sp>
      <p:sp>
        <p:nvSpPr>
          <p:cNvPr id="12" name="Content Placeholder 11"/>
          <p:cNvSpPr>
            <a:spLocks noGrp="1"/>
          </p:cNvSpPr>
          <p:nvPr>
            <p:ph idx="1"/>
          </p:nvPr>
        </p:nvSpPr>
        <p:spPr>
          <a:xfrm>
            <a:off x="838200" y="1527104"/>
            <a:ext cx="10515600" cy="3399136"/>
          </a:xfrm>
          <a:prstGeom prst="rect">
            <a:avLst/>
          </a:prstGeom>
        </p:spPr>
        <p:txBody>
          <a:bodyPr wrap="square">
            <a:spAutoFit/>
          </a:bodyPr>
          <a:lstStyle/>
          <a:p>
            <a:pPr marL="0" indent="0" algn="just">
              <a:lnSpc>
                <a:spcPct val="150000"/>
              </a:lnSpc>
              <a:buNone/>
            </a:pP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Office management system are software programs &amp; applications that aim to streamline the various functions of an office manager such as planning, organizing, coordinating, controlling, staffing &amp; supervising.</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An office management system keeps everyone in the company on the same page through enhanced coordination &amp; communication.</a:t>
            </a:r>
          </a:p>
          <a:p>
            <a:pPr marL="0" indent="0" algn="just">
              <a:lnSpc>
                <a:spcPct val="150000"/>
              </a:lnSpc>
              <a:buNone/>
            </a:pPr>
            <a:r>
              <a:rPr lang="en-GB"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 system could communicates staff complications to administrators which it can boost employee moral.</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It incorporates robust security measures to safeguard sensitive employee information.</a:t>
            </a:r>
            <a:endParaRPr lang="en-US" sz="2000" dirty="0">
              <a:solidFill>
                <a:srgbClr val="002060"/>
              </a:solidFill>
              <a:latin typeface="Copperplate Gothic Bold" pitchFamily="34" charset="0"/>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49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727121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5C249-FD55-4F58-B2ED-CAD1A6356E63}"/>
              </a:ext>
            </a:extLst>
          </p:cNvPr>
          <p:cNvSpPr>
            <a:spLocks noGrp="1"/>
          </p:cNvSpPr>
          <p:nvPr>
            <p:ph type="title"/>
          </p:nvPr>
        </p:nvSpPr>
        <p:spPr>
          <a:xfrm>
            <a:off x="2341984" y="873868"/>
            <a:ext cx="9011815" cy="769194"/>
          </a:xfrm>
        </p:spPr>
        <p:txBody>
          <a:bodyPr>
            <a:normAutofit/>
          </a:bodyPr>
          <a:lstStyle/>
          <a:p>
            <a:r>
              <a:rPr lang="en-US" sz="3200" dirty="0">
                <a:latin typeface="Copperplate Gothic Bold" panose="020E0705020206020404" pitchFamily="34" charset="0"/>
                <a:cs typeface="Times New Roman" panose="02020603050405020304" pitchFamily="18" charset="0"/>
              </a:rPr>
              <a:t>Overview About The Modules </a:t>
            </a:r>
            <a:endParaRPr lang="en-IN" sz="3200" dirty="0">
              <a:latin typeface="Copperplate Gothic Bold" panose="020E0705020206020404" pitchFamily="34" charset="0"/>
            </a:endParaRPr>
          </a:p>
        </p:txBody>
      </p:sp>
      <p:sp>
        <p:nvSpPr>
          <p:cNvPr id="3" name="Content Placeholder 2">
            <a:extLst>
              <a:ext uri="{FF2B5EF4-FFF2-40B4-BE49-F238E27FC236}">
                <a16:creationId xmlns:a16="http://schemas.microsoft.com/office/drawing/2014/main" id="{60570AD3-D259-06E5-4778-7B3A6E1081CF}"/>
              </a:ext>
            </a:extLst>
          </p:cNvPr>
          <p:cNvSpPr>
            <a:spLocks noGrp="1"/>
          </p:cNvSpPr>
          <p:nvPr>
            <p:ph idx="1"/>
          </p:nvPr>
        </p:nvSpPr>
        <p:spPr>
          <a:xfrm>
            <a:off x="1231640" y="1825625"/>
            <a:ext cx="9078687" cy="3763412"/>
          </a:xfrm>
        </p:spPr>
        <p:txBody>
          <a:bodyPr>
            <a:normAutofit lnSpcReduction="10000"/>
          </a:bodyPr>
          <a:lstStyle/>
          <a:p>
            <a:pPr>
              <a:lnSpc>
                <a:spcPct val="150000"/>
              </a:lnSpc>
            </a:pPr>
            <a:r>
              <a:rPr lang="en-US" sz="1800" dirty="0">
                <a:latin typeface="Times New Roman" panose="02020603050405020304" pitchFamily="18" charset="0"/>
                <a:cs typeface="Times New Roman" panose="02020603050405020304" pitchFamily="18" charset="0"/>
              </a:rPr>
              <a:t>The Homepage consists of Employee Login , Admin Login and About us.</a:t>
            </a:r>
          </a:p>
          <a:p>
            <a:pPr>
              <a:lnSpc>
                <a:spcPct val="150000"/>
              </a:lnSpc>
            </a:pPr>
            <a:r>
              <a:rPr lang="en-US" sz="1800" dirty="0">
                <a:latin typeface="Times New Roman" panose="02020603050405020304" pitchFamily="18" charset="0"/>
                <a:cs typeface="Times New Roman" panose="02020603050405020304" pitchFamily="18" charset="0"/>
              </a:rPr>
              <a:t>The Employee Login consists of employee login details and dashboard where it holds information about the employee leave marking ,task updating, leave application , leave status, attendance ,logout.</a:t>
            </a:r>
          </a:p>
          <a:p>
            <a:pPr algn="just">
              <a:lnSpc>
                <a:spcPct val="150000"/>
              </a:lnSpc>
            </a:pPr>
            <a:r>
              <a:rPr lang="en-US" sz="1800" dirty="0">
                <a:latin typeface="Times New Roman" panose="02020603050405020304" pitchFamily="18" charset="0"/>
                <a:cs typeface="Times New Roman" panose="02020603050405020304" pitchFamily="18" charset="0"/>
              </a:rPr>
              <a:t>The Admin Login consists of admin login details and dashboard where it holds information about the addition of  an employee , creating and managing the tasks  and  employees attendance tracking .</a:t>
            </a:r>
          </a:p>
          <a:p>
            <a:pPr algn="just">
              <a:lnSpc>
                <a:spcPct val="150000"/>
              </a:lnSpc>
            </a:pPr>
            <a:r>
              <a:rPr lang="en-US" sz="1800" dirty="0">
                <a:latin typeface="Times New Roman" panose="02020603050405020304" pitchFamily="18" charset="0"/>
                <a:cs typeface="Times New Roman" panose="02020603050405020304" pitchFamily="18" charset="0"/>
              </a:rPr>
              <a:t>Each page consists of Home button to return to the Home page.</a:t>
            </a:r>
          </a:p>
          <a:p>
            <a:endParaRPr lang="en-IN" dirty="0"/>
          </a:p>
        </p:txBody>
      </p:sp>
      <p:sp>
        <p:nvSpPr>
          <p:cNvPr id="4" name="Slide Number Placeholder 3">
            <a:extLst>
              <a:ext uri="{FF2B5EF4-FFF2-40B4-BE49-F238E27FC236}">
                <a16:creationId xmlns:a16="http://schemas.microsoft.com/office/drawing/2014/main" id="{FE411319-C347-74AE-BFC9-458B4D831B3A}"/>
              </a:ext>
            </a:extLst>
          </p:cNvPr>
          <p:cNvSpPr>
            <a:spLocks noGrp="1"/>
          </p:cNvSpPr>
          <p:nvPr>
            <p:ph type="sldNum" sz="quarter" idx="12"/>
          </p:nvPr>
        </p:nvSpPr>
        <p:spPr/>
        <p:txBody>
          <a:bodyPr/>
          <a:lstStyle/>
          <a:p>
            <a:fld id="{B6D3A235-9A1B-814A-A45F-231E09344964}" type="slidenum">
              <a:rPr lang="en-US" smtClean="0"/>
              <a:t>40</a:t>
            </a:fld>
            <a:endParaRPr lang="en-US"/>
          </a:p>
        </p:txBody>
      </p:sp>
      <p:pic>
        <p:nvPicPr>
          <p:cNvPr id="5" name="Picture 4">
            <a:extLst>
              <a:ext uri="{FF2B5EF4-FFF2-40B4-BE49-F238E27FC236}">
                <a16:creationId xmlns:a16="http://schemas.microsoft.com/office/drawing/2014/main" id="{9050B20E-EA6B-EFB9-C396-8CB294FF9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4">
            <a:extLst>
              <a:ext uri="{FF2B5EF4-FFF2-40B4-BE49-F238E27FC236}">
                <a16:creationId xmlns:a16="http://schemas.microsoft.com/office/drawing/2014/main" id="{175D4629-9B18-53D2-800C-FF68795A4625}"/>
              </a:ext>
            </a:extLst>
          </p:cNvPr>
          <p:cNvSpPr/>
          <p:nvPr/>
        </p:nvSpPr>
        <p:spPr>
          <a:xfrm>
            <a:off x="552278" y="6285976"/>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389044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8B864-6824-1FA9-3E4D-6DF61636B045}"/>
              </a:ext>
            </a:extLst>
          </p:cNvPr>
          <p:cNvSpPr>
            <a:spLocks noGrp="1"/>
          </p:cNvSpPr>
          <p:nvPr>
            <p:ph type="sldNum" sz="quarter" idx="12"/>
          </p:nvPr>
        </p:nvSpPr>
        <p:spPr/>
        <p:txBody>
          <a:bodyPr/>
          <a:lstStyle/>
          <a:p>
            <a:fld id="{B6D3A235-9A1B-814A-A45F-231E09344964}" type="slidenum">
              <a:rPr lang="en-US" smtClean="0"/>
              <a:t>41</a:t>
            </a:fld>
            <a:endParaRPr lang="en-US"/>
          </a:p>
        </p:txBody>
      </p:sp>
      <p:sp>
        <p:nvSpPr>
          <p:cNvPr id="10" name="TextBox 9">
            <a:extLst>
              <a:ext uri="{FF2B5EF4-FFF2-40B4-BE49-F238E27FC236}">
                <a16:creationId xmlns:a16="http://schemas.microsoft.com/office/drawing/2014/main" id="{C7C66637-A84A-D516-C6F7-CE6F05DBD244}"/>
              </a:ext>
            </a:extLst>
          </p:cNvPr>
          <p:cNvSpPr txBox="1"/>
          <p:nvPr/>
        </p:nvSpPr>
        <p:spPr>
          <a:xfrm>
            <a:off x="4085853" y="875795"/>
            <a:ext cx="2901756" cy="584775"/>
          </a:xfrm>
          <a:prstGeom prst="rect">
            <a:avLst/>
          </a:prstGeom>
          <a:noFill/>
        </p:spPr>
        <p:txBody>
          <a:bodyPr wrap="none" rtlCol="0">
            <a:spAutoFit/>
          </a:bodyPr>
          <a:lstStyle/>
          <a:p>
            <a:pPr algn="ctr"/>
            <a:r>
              <a:rPr lang="en-US" sz="3200" dirty="0">
                <a:solidFill>
                  <a:srgbClr val="002060"/>
                </a:solidFill>
                <a:latin typeface="Copperplate Gothic Bold" panose="020E0705020206020404" pitchFamily="34" charset="0"/>
                <a:cs typeface="Times New Roman" panose="02020603050405020304" pitchFamily="18" charset="0"/>
              </a:rPr>
              <a:t>Conclusion</a:t>
            </a:r>
            <a:endParaRPr lang="en-US" sz="3200" dirty="0">
              <a:latin typeface="Copperplate Gothic Bold" panose="020E07050202060204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A1A5FD82-C4CC-A587-459B-A39D99EC3BFD}"/>
              </a:ext>
            </a:extLst>
          </p:cNvPr>
          <p:cNvSpPr txBox="1"/>
          <p:nvPr/>
        </p:nvSpPr>
        <p:spPr>
          <a:xfrm>
            <a:off x="-3215148" y="5250426"/>
            <a:ext cx="184731" cy="369332"/>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BFD89F60-F70C-A913-F235-B290A7C98479}"/>
              </a:ext>
            </a:extLst>
          </p:cNvPr>
          <p:cNvSpPr>
            <a:spLocks noGrp="1"/>
          </p:cNvSpPr>
          <p:nvPr>
            <p:ph sz="quarter" idx="1"/>
          </p:nvPr>
        </p:nvSpPr>
        <p:spPr>
          <a:xfrm>
            <a:off x="1306286" y="1478280"/>
            <a:ext cx="9330612" cy="5182661"/>
          </a:xfrm>
        </p:spPr>
        <p:txBody>
          <a:bodyPr>
            <a:normAutofit/>
          </a:bodyPr>
          <a:lstStyle/>
          <a:p>
            <a:pPr indent="0" algn="just">
              <a:lnSpc>
                <a:spcPct val="150000"/>
              </a:lnSpc>
              <a:spcAft>
                <a:spcPts val="8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conclusion, the Office Staff Management System has been successfully developed to streamline and automate various administrative tasks within an office environment. This system enhances efficiency by providing a centralized platform for managing staff records, tracking attendance, and facilitating communication among team members. The implementation of this system has resulted in improved accuracy, better resource management, and overall increased productivity within the office.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50000"/>
              </a:lnSpc>
              <a:spcAft>
                <a:spcPts val="800"/>
              </a:spcAft>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Moving forward, there are several key areas where further improvements can be made to enhance the system's capabilities. One critical aspect is the implementation of stronger authentication mechanisms to ensure data security and protect sensitive information from unauthorized access. By continually evolving and incorporating these enhancements, the Office Staff Management System can remain a robust and invaluable tool for office management.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defRPr/>
            </a:pPr>
            <a:endParaRPr lang="en-IN" sz="20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376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8B864-6824-1FA9-3E4D-6DF61636B045}"/>
              </a:ext>
            </a:extLst>
          </p:cNvPr>
          <p:cNvSpPr>
            <a:spLocks noGrp="1"/>
          </p:cNvSpPr>
          <p:nvPr>
            <p:ph type="sldNum" sz="quarter" idx="12"/>
          </p:nvPr>
        </p:nvSpPr>
        <p:spPr/>
        <p:txBody>
          <a:bodyPr/>
          <a:lstStyle/>
          <a:p>
            <a:fld id="{B6D3A235-9A1B-814A-A45F-231E09344964}" type="slidenum">
              <a:rPr lang="en-US" smtClean="0"/>
              <a:t>42</a:t>
            </a:fld>
            <a:endParaRPr lang="en-US"/>
          </a:p>
        </p:txBody>
      </p:sp>
      <p:sp>
        <p:nvSpPr>
          <p:cNvPr id="10" name="TextBox 9">
            <a:extLst>
              <a:ext uri="{FF2B5EF4-FFF2-40B4-BE49-F238E27FC236}">
                <a16:creationId xmlns:a16="http://schemas.microsoft.com/office/drawing/2014/main" id="{C7C66637-A84A-D516-C6F7-CE6F05DBD244}"/>
              </a:ext>
            </a:extLst>
          </p:cNvPr>
          <p:cNvSpPr txBox="1"/>
          <p:nvPr/>
        </p:nvSpPr>
        <p:spPr>
          <a:xfrm>
            <a:off x="4290390" y="852645"/>
            <a:ext cx="2946063" cy="584775"/>
          </a:xfrm>
          <a:prstGeom prst="rect">
            <a:avLst/>
          </a:prstGeom>
          <a:noFill/>
        </p:spPr>
        <p:txBody>
          <a:bodyPr wrap="none" rtlCol="0">
            <a:spAutoFit/>
          </a:bodyPr>
          <a:lstStyle/>
          <a:p>
            <a:pPr algn="ctr"/>
            <a:r>
              <a:rPr lang="en-US" sz="3200" dirty="0">
                <a:latin typeface="Copperplate Gothic Bold" panose="020E0705020206020404" pitchFamily="34" charset="0"/>
                <a:cs typeface="Times New Roman" panose="02020603050405020304" pitchFamily="18" charset="0"/>
              </a:rPr>
              <a:t>References</a:t>
            </a:r>
          </a:p>
        </p:txBody>
      </p:sp>
      <p:sp>
        <p:nvSpPr>
          <p:cNvPr id="11" name="TextBox 10">
            <a:extLst>
              <a:ext uri="{FF2B5EF4-FFF2-40B4-BE49-F238E27FC236}">
                <a16:creationId xmlns:a16="http://schemas.microsoft.com/office/drawing/2014/main" id="{A1A5FD82-C4CC-A587-459B-A39D99EC3BFD}"/>
              </a:ext>
            </a:extLst>
          </p:cNvPr>
          <p:cNvSpPr txBox="1"/>
          <p:nvPr/>
        </p:nvSpPr>
        <p:spPr>
          <a:xfrm>
            <a:off x="-3215148" y="5250426"/>
            <a:ext cx="184731" cy="369332"/>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BFD89F60-F70C-A913-F235-B290A7C98479}"/>
              </a:ext>
            </a:extLst>
          </p:cNvPr>
          <p:cNvSpPr>
            <a:spLocks noGrp="1"/>
          </p:cNvSpPr>
          <p:nvPr>
            <p:ph sz="quarter" idx="1"/>
          </p:nvPr>
        </p:nvSpPr>
        <p:spPr>
          <a:xfrm>
            <a:off x="1045029" y="1726163"/>
            <a:ext cx="9731827" cy="4370898"/>
          </a:xfrm>
        </p:spPr>
        <p:txBody>
          <a:bodyPr>
            <a:normAutofit/>
          </a:bodyPr>
          <a:lstStyle/>
          <a:p>
            <a:pPr>
              <a:lnSpc>
                <a:spcPct val="150000"/>
              </a:lnSpc>
            </a:pPr>
            <a:r>
              <a:rPr lang="en-IN" sz="18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Base reference :</a:t>
            </a:r>
            <a:r>
              <a:rPr lang="en-IN" sz="1800"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https://ieeexplore.ieee.org/document/5603739</a:t>
            </a:r>
            <a:endParaRPr lang="en-IN" sz="1800"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Reference 1 :</a:t>
            </a:r>
            <a:r>
              <a:rPr lang="en-US" sz="1800"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https://ieeexplore.ieee.org/document/8821515</a:t>
            </a:r>
            <a:endParaRPr lang="en-US" sz="1800"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en-IN" sz="1800" u="sng" dirty="0">
                <a:latin typeface="Times New Roman" panose="02020603050405020304" pitchFamily="18" charset="0"/>
                <a:cs typeface="Times New Roman" panose="02020603050405020304" pitchFamily="18" charset="0"/>
              </a:rPr>
              <a:t>Reference 2 : </a:t>
            </a:r>
            <a:r>
              <a:rPr lang="en-IN" sz="1800" u="sng" dirty="0">
                <a:solidFill>
                  <a:srgbClr val="FF0000"/>
                </a:solidFill>
                <a:latin typeface="Times New Roman" panose="02020603050405020304" pitchFamily="18" charset="0"/>
                <a:cs typeface="Times New Roman" panose="02020603050405020304" pitchFamily="18" charset="0"/>
              </a:rPr>
              <a:t>https://ieeexplore.ieee.org/document/9534990</a:t>
            </a:r>
          </a:p>
          <a:p>
            <a:pPr>
              <a:lnSpc>
                <a:spcPct val="150000"/>
              </a:lnSpc>
            </a:pPr>
            <a:r>
              <a:rPr lang="en-IN" sz="1800" dirty="0">
                <a:latin typeface="Times New Roman" panose="02020603050405020304" pitchFamily="18" charset="0"/>
                <a:cs typeface="Times New Roman" panose="02020603050405020304" pitchFamily="18" charset="0"/>
              </a:rPr>
              <a:t>Reference 3 : </a:t>
            </a:r>
            <a:r>
              <a:rPr lang="en-IN" sz="1800" dirty="0">
                <a:solidFill>
                  <a:srgbClr val="FF0000"/>
                </a:solidFill>
                <a:latin typeface="Times New Roman" panose="02020603050405020304" pitchFamily="18" charset="0"/>
                <a:cs typeface="Times New Roman" panose="02020603050405020304" pitchFamily="18" charset="0"/>
              </a:rPr>
              <a:t>https://ieeexplore.ieee.org/document/8805443</a:t>
            </a:r>
          </a:p>
          <a:p>
            <a:pPr algn="just">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ounded Rectangle 11"/>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910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3D6B-1A5C-849E-2C5D-E9033D061559}"/>
              </a:ext>
            </a:extLst>
          </p:cNvPr>
          <p:cNvSpPr>
            <a:spLocks noGrp="1"/>
          </p:cNvSpPr>
          <p:nvPr>
            <p:ph type="title"/>
          </p:nvPr>
        </p:nvSpPr>
        <p:spPr>
          <a:xfrm>
            <a:off x="4329404" y="559837"/>
            <a:ext cx="7024396" cy="892765"/>
          </a:xfrm>
        </p:spPr>
        <p:txBody>
          <a:bodyPr>
            <a:normAutofit/>
          </a:bodyPr>
          <a:lstStyle/>
          <a:p>
            <a:r>
              <a:rPr lang="en-US" sz="3200" dirty="0">
                <a:latin typeface="Copperplate Gothic Bold" panose="020E0705020206020404" pitchFamily="34" charset="0"/>
              </a:rPr>
              <a:t>References</a:t>
            </a:r>
            <a:endParaRPr lang="en-IN" sz="3200" dirty="0">
              <a:latin typeface="Copperplate Gothic Bold" panose="020E0705020206020404" pitchFamily="34" charset="0"/>
            </a:endParaRPr>
          </a:p>
        </p:txBody>
      </p:sp>
      <p:sp>
        <p:nvSpPr>
          <p:cNvPr id="3" name="Content Placeholder 2">
            <a:extLst>
              <a:ext uri="{FF2B5EF4-FFF2-40B4-BE49-F238E27FC236}">
                <a16:creationId xmlns:a16="http://schemas.microsoft.com/office/drawing/2014/main" id="{AD9CF0F2-06A8-4183-1508-63940B9B1B60}"/>
              </a:ext>
            </a:extLst>
          </p:cNvPr>
          <p:cNvSpPr>
            <a:spLocks noGrp="1"/>
          </p:cNvSpPr>
          <p:nvPr>
            <p:ph idx="1"/>
          </p:nvPr>
        </p:nvSpPr>
        <p:spPr>
          <a:xfrm>
            <a:off x="1194318" y="1452602"/>
            <a:ext cx="9563878" cy="4724361"/>
          </a:xfrm>
        </p:spPr>
        <p:txBody>
          <a:bodyPr>
            <a:normAutofit fontScale="85000" lnSpcReduction="20000"/>
          </a:bodyPr>
          <a:lstStyle/>
          <a:p>
            <a:pPr marL="0" lvl="0" indent="0">
              <a:lnSpc>
                <a:spcPct val="150000"/>
              </a:lnSpc>
              <a:spcBef>
                <a:spcPts val="1010"/>
              </a:spcBef>
              <a:buSzPts val="1200"/>
              <a:buNone/>
            </a:pPr>
            <a:r>
              <a:rPr lang="en-US" sz="1800" dirty="0">
                <a:effectLst/>
                <a:latin typeface="Times New Roman" panose="02020603050405020304" pitchFamily="18" charset="0"/>
                <a:ea typeface="Times New Roman" panose="02020603050405020304" pitchFamily="18" charset="0"/>
              </a:rPr>
              <a:t>[1]David S. Ebert</a:t>
            </a:r>
            <a:r>
              <a:rPr lang="en-US" sz="1800" b="1"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Morteza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Karimzadeh,Luke</a:t>
            </a:r>
            <a:r>
              <a:rPr lang="en-US" sz="1800" dirty="0">
                <a:effectLst/>
                <a:latin typeface="Times New Roman" panose="02020603050405020304" pitchFamily="18" charset="0"/>
                <a:ea typeface="Times New Roman" panose="02020603050405020304" pitchFamily="18" charset="0"/>
              </a:rPr>
              <a:t> S. </a:t>
            </a:r>
            <a:r>
              <a:rPr lang="en-US" sz="1800" dirty="0" err="1">
                <a:effectLst/>
                <a:latin typeface="Times New Roman" panose="02020603050405020304" pitchFamily="18" charset="0"/>
                <a:ea typeface="Times New Roman" panose="02020603050405020304" pitchFamily="18" charset="0"/>
              </a:rPr>
              <a:t>Snyder,Chittayo,Zhenyu,Cheryl</a:t>
            </a:r>
            <a:r>
              <a:rPr lang="en-US" sz="1800" dirty="0">
                <a:effectLst/>
                <a:latin typeface="Times New Roman" panose="02020603050405020304" pitchFamily="18" charset="0"/>
                <a:ea typeface="Times New Roman" panose="02020603050405020304" pitchFamily="18" charset="0"/>
              </a:rPr>
              <a:t> Qian, Security of office management information system analysis, Published in 2019 on 19</a:t>
            </a:r>
            <a:r>
              <a:rPr lang="en-US" sz="1800" baseline="30000" dirty="0">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 august </a:t>
            </a:r>
            <a:r>
              <a:rPr lang="en-US" sz="1800" dirty="0">
                <a:solidFill>
                  <a:srgbClr val="333333"/>
                </a:solidFill>
                <a:effectLst/>
                <a:latin typeface="Times New Roman" panose="02020603050405020304" pitchFamily="18" charset="0"/>
                <a:ea typeface="Times New Roman" panose="02020603050405020304" pitchFamily="18" charset="0"/>
              </a:rPr>
              <a:t>(URL:</a:t>
            </a:r>
            <a:r>
              <a:rPr lang="en-US" sz="1800" kern="1200" dirty="0">
                <a:solidFill>
                  <a:srgbClr val="FF0000"/>
                </a:solidFill>
                <a:effectLst/>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https://ieeexplore.ieee.org/document/5603739</a:t>
            </a:r>
            <a:r>
              <a:rPr lang="en-US"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lvl="0" indent="0" algn="just">
              <a:lnSpc>
                <a:spcPct val="150000"/>
              </a:lnSpc>
              <a:spcBef>
                <a:spcPts val="1200"/>
              </a:spcBef>
              <a:spcAft>
                <a:spcPts val="0"/>
              </a:spcAft>
              <a:buSzPts val="1200"/>
              <a:buNone/>
            </a:pPr>
            <a:r>
              <a:rPr lang="en-US" sz="1800" dirty="0">
                <a:effectLst/>
                <a:latin typeface="Times New Roman" panose="02020603050405020304" pitchFamily="18" charset="0"/>
                <a:ea typeface="Times New Roman" panose="02020603050405020304" pitchFamily="18" charset="0"/>
              </a:rPr>
              <a:t>[2] </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Lijuan Sun,</a:t>
            </a:r>
            <a:r>
              <a:rPr lang="en-US" sz="1800" kern="12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Qian Wen Miao, Fu Xiao, </a:t>
            </a:r>
            <a:r>
              <a:rPr lang="en-US" sz="1800" dirty="0" err="1">
                <a:solidFill>
                  <a:srgbClr val="000000"/>
                </a:solidFill>
                <a:effectLst/>
                <a:highlight>
                  <a:srgbClr val="FFFFFF"/>
                </a:highlight>
                <a:latin typeface="Times New Roman" panose="02020603050405020304" pitchFamily="18" charset="0"/>
                <a:ea typeface="Times New Roman" panose="02020603050405020304" pitchFamily="18" charset="0"/>
              </a:rPr>
              <a:t>Haiping</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Huang, </a:t>
            </a:r>
            <a:r>
              <a:rPr lang="en-US" sz="1800" dirty="0" err="1">
                <a:solidFill>
                  <a:srgbClr val="000000"/>
                </a:solidFill>
                <a:effectLst/>
                <a:highlight>
                  <a:srgbClr val="FFFFFF"/>
                </a:highlight>
                <a:latin typeface="Times New Roman" panose="02020603050405020304" pitchFamily="18" charset="0"/>
                <a:ea typeface="Times New Roman" panose="02020603050405020304" pitchFamily="18" charset="0"/>
              </a:rPr>
              <a:t>Ruchuan</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Wang</a:t>
            </a:r>
            <a:r>
              <a:rPr lang="en-US" sz="1800" dirty="0">
                <a:solidFill>
                  <a:srgbClr val="333333"/>
                </a:solidFill>
                <a:effectLst/>
                <a:latin typeface="Times New Roman" panose="02020603050405020304" pitchFamily="18" charset="0"/>
                <a:ea typeface="Times New Roman" panose="02020603050405020304" pitchFamily="18" charset="0"/>
              </a:rPr>
              <a:t>, Security of office management information system analysis, Published in 2019  by Tsinghua Science and Technology on</a:t>
            </a:r>
            <a:r>
              <a:rPr lang="en-US" sz="1800" dirty="0">
                <a:solidFill>
                  <a:srgbClr val="333333"/>
                </a:solidFill>
                <a:effectLst/>
                <a:highlight>
                  <a:srgbClr val="FFFFFF"/>
                </a:highlight>
                <a:latin typeface="Times New Roman" panose="02020603050405020304" pitchFamily="18" charset="0"/>
                <a:ea typeface="Times New Roman" panose="02020603050405020304" pitchFamily="18" charset="0"/>
              </a:rPr>
              <a:t> 2nd September by </a:t>
            </a:r>
            <a:r>
              <a:rPr lang="en-US" sz="1800" u="sng" dirty="0">
                <a:solidFill>
                  <a:srgbClr val="000000"/>
                </a:solidFill>
                <a:effectLst/>
                <a:highlight>
                  <a:srgbClr val="FFFFFF"/>
                </a:highlight>
                <a:latin typeface="Times New Roman" panose="02020603050405020304" pitchFamily="18" charset="0"/>
                <a:ea typeface="Times New Roman" panose="02020603050405020304" pitchFamily="18" charset="0"/>
              </a:rPr>
              <a:t>Lijuan Sun,</a:t>
            </a:r>
            <a:r>
              <a:rPr lang="en-US" sz="1800" kern="12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highlight>
                  <a:srgbClr val="FFFFFF"/>
                </a:highlight>
                <a:latin typeface="Times New Roman" panose="02020603050405020304" pitchFamily="18" charset="0"/>
                <a:ea typeface="Times New Roman" panose="02020603050405020304" pitchFamily="18" charset="0"/>
              </a:rPr>
              <a:t>QianwenMiao,FuXiao,HaipingHuang,RuchuanWang</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(URL:</a:t>
            </a:r>
            <a:r>
              <a:rPr lang="en-US" sz="1800" u="sng" dirty="0">
                <a:solidFill>
                  <a:srgbClr val="0000FF"/>
                </a:solidFill>
                <a:effectLst/>
                <a:highlight>
                  <a:srgbClr val="FFFFFF"/>
                </a:highlight>
                <a:latin typeface="Times New Roman" panose="02020603050405020304" pitchFamily="18" charset="0"/>
                <a:ea typeface="Times New Roman" panose="02020603050405020304" pitchFamily="18" charset="0"/>
                <a:hlinkClick r:id="rId2"/>
              </a:rPr>
              <a:t>https://ieeexplore.ieee.org/document/5603739</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lvl="0" indent="0">
              <a:lnSpc>
                <a:spcPct val="150000"/>
              </a:lnSpc>
              <a:spcBef>
                <a:spcPts val="1010"/>
              </a:spcBef>
              <a:buSzPts val="1200"/>
              <a:buNone/>
            </a:pPr>
            <a:r>
              <a:rPr lang="en-US" sz="1800" dirty="0">
                <a:effectLst/>
                <a:latin typeface="Times New Roman" panose="02020603050405020304" pitchFamily="18" charset="0"/>
                <a:ea typeface="Times New Roman" panose="02020603050405020304" pitchFamily="18" charset="0"/>
              </a:rPr>
              <a:t>[3]Chang Sheng,</a:t>
            </a:r>
            <a:r>
              <a:rPr lang="en-US" sz="1800" dirty="0">
                <a:solidFill>
                  <a:srgbClr val="333333"/>
                </a:solidFill>
                <a:effectLst/>
                <a:highlight>
                  <a:srgbClr val="FFFFFF"/>
                </a:highlight>
                <a:latin typeface="Times New Roman" panose="02020603050405020304" pitchFamily="18" charset="0"/>
                <a:ea typeface="Times New Roman" panose="02020603050405020304" pitchFamily="18" charset="0"/>
              </a:rPr>
              <a:t> Yang </a:t>
            </a:r>
            <a:r>
              <a:rPr lang="en-US" sz="1800" dirty="0" err="1">
                <a:solidFill>
                  <a:srgbClr val="333333"/>
                </a:solidFill>
                <a:effectLst/>
                <a:highlight>
                  <a:srgbClr val="FFFFFF"/>
                </a:highlight>
                <a:latin typeface="Times New Roman" panose="02020603050405020304" pitchFamily="18" charset="0"/>
                <a:ea typeface="Times New Roman" panose="02020603050405020304" pitchFamily="18" charset="0"/>
              </a:rPr>
              <a:t>Chenghui</a:t>
            </a:r>
            <a:r>
              <a:rPr lang="en-US" sz="1800" dirty="0">
                <a:solidFill>
                  <a:srgbClr val="333333"/>
                </a:solidFill>
                <a:effectLst/>
                <a:highlight>
                  <a:srgbClr val="FFFFFF"/>
                </a:highlight>
                <a:latin typeface="Times New Roman" panose="02020603050405020304" pitchFamily="18" charset="0"/>
                <a:ea typeface="Times New Roman" panose="02020603050405020304" pitchFamily="18" charset="0"/>
              </a:rPr>
              <a:t>, Wu </a:t>
            </a:r>
            <a:r>
              <a:rPr lang="en-US" sz="1800" dirty="0" err="1">
                <a:solidFill>
                  <a:srgbClr val="333333"/>
                </a:solidFill>
                <a:effectLst/>
                <a:highlight>
                  <a:srgbClr val="FFFFFF"/>
                </a:highlight>
                <a:latin typeface="Times New Roman" panose="02020603050405020304" pitchFamily="18" charset="0"/>
                <a:ea typeface="Times New Roman" panose="02020603050405020304" pitchFamily="18" charset="0"/>
              </a:rPr>
              <a:t>Xiaojun</a:t>
            </a:r>
            <a:r>
              <a:rPr lang="en-US" sz="1800" dirty="0">
                <a:solidFill>
                  <a:srgbClr val="333333"/>
                </a:solidFill>
                <a:effectLst/>
                <a:highlight>
                  <a:srgbClr val="FFFFFF"/>
                </a:highligh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dirty="0">
                <a:solidFill>
                  <a:srgbClr val="333333"/>
                </a:solidFill>
                <a:effectLst/>
                <a:highlight>
                  <a:srgbClr val="FFFFFF"/>
                </a:highlight>
                <a:latin typeface="Times New Roman" panose="02020603050405020304" pitchFamily="18" charset="0"/>
                <a:ea typeface="Times New Roman" panose="02020603050405020304" pitchFamily="18" charset="0"/>
              </a:rPr>
              <a:t>Design of Employee Management Application for Small Medium Enterprise,</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Published in 2010 Second IITA International Conference on Geoscience and Remote Sensing on28</a:t>
            </a:r>
            <a:r>
              <a:rPr lang="en-US" sz="1800" baseline="30000" dirty="0">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 August </a:t>
            </a:r>
            <a:r>
              <a:rPr lang="en-US" sz="1800" b="1"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URL:</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https://ieeexplore.ieee.org/document/9534990</a:t>
            </a:r>
            <a:r>
              <a:rPr lang="en-US" sz="1800" u="sng"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lvl="0" indent="0">
              <a:lnSpc>
                <a:spcPct val="150000"/>
              </a:lnSpc>
              <a:spcBef>
                <a:spcPts val="1010"/>
              </a:spcBef>
              <a:buSzPts val="1200"/>
              <a:buNone/>
            </a:pPr>
            <a:r>
              <a:rPr lang="en-US" sz="1800" dirty="0">
                <a:solidFill>
                  <a:srgbClr val="000000"/>
                </a:solidFill>
                <a:effectLst/>
                <a:latin typeface="Times New Roman" panose="02020603050405020304" pitchFamily="18" charset="0"/>
                <a:ea typeface="Times New Roman" panose="02020603050405020304" pitchFamily="18" charset="0"/>
              </a:rPr>
              <a:t>[4]L</a:t>
            </a:r>
            <a:r>
              <a:rPr lang="en-US" sz="1800" dirty="0">
                <a:solidFill>
                  <a:srgbClr val="333333"/>
                </a:solidFill>
                <a:effectLst/>
                <a:highlight>
                  <a:srgbClr val="FFFFFF"/>
                </a:highlight>
                <a:latin typeface="Times New Roman" panose="02020603050405020304" pitchFamily="18" charset="0"/>
                <a:ea typeface="Times New Roman" panose="02020603050405020304" pitchFamily="18" charset="0"/>
              </a:rPr>
              <a:t>inus Steven Sanjaya, </a:t>
            </a:r>
            <a:r>
              <a:rPr lang="en-US" sz="1800" dirty="0" err="1">
                <a:solidFill>
                  <a:srgbClr val="333333"/>
                </a:solidFill>
                <a:effectLst/>
                <a:highlight>
                  <a:srgbClr val="FFFFFF"/>
                </a:highlight>
                <a:latin typeface="Times New Roman" panose="02020603050405020304" pitchFamily="18" charset="0"/>
                <a:ea typeface="Times New Roman" panose="02020603050405020304" pitchFamily="18" charset="0"/>
              </a:rPr>
              <a:t>Ferdianto</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Titan, </a:t>
            </a:r>
            <a:r>
              <a:rPr lang="en-US" sz="1800" dirty="0" err="1">
                <a:solidFill>
                  <a:srgbClr val="000000"/>
                </a:solidFill>
                <a:effectLst/>
                <a:highlight>
                  <a:srgbClr val="FFFFFF"/>
                </a:highlight>
                <a:latin typeface="Times New Roman" panose="02020603050405020304" pitchFamily="18" charset="0"/>
                <a:ea typeface="Times New Roman" panose="02020603050405020304" pitchFamily="18" charset="0"/>
              </a:rPr>
              <a:t>MetricsVis</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A Visual Analytics System for Evaluating Employee Performance in Public Safety Agencies, </a:t>
            </a:r>
            <a:r>
              <a:rPr lang="en-US" sz="1800" dirty="0">
                <a:effectLst/>
                <a:latin typeface="Times New Roman" panose="02020603050405020304" pitchFamily="18" charset="0"/>
                <a:ea typeface="Times New Roman" panose="02020603050405020304" pitchFamily="18" charset="0"/>
              </a:rPr>
              <a:t>Published in 2021 International Conference on Information Management and Technology on 14th September</a:t>
            </a:r>
            <a:r>
              <a:rPr lang="en-US" sz="1800" b="1" dirty="0">
                <a:solidFill>
                  <a:srgbClr val="333333"/>
                </a:solidFill>
                <a:effectLst/>
                <a:highlight>
                  <a:srgbClr val="FFFFFF"/>
                </a:highligh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(URL:</a:t>
            </a:r>
            <a:r>
              <a:rPr lang="en-US" sz="1800" b="1" kern="1200" dirty="0">
                <a:solidFill>
                  <a:srgbClr val="FF0000"/>
                </a:solidFill>
                <a:effectLst/>
                <a:latin typeface="Times New Roman" panose="02020603050405020304" pitchFamily="18" charset="0"/>
                <a:ea typeface="Times New Roman" panose="02020603050405020304" pitchFamily="18" charset="0"/>
              </a:rPr>
              <a:t> </a:t>
            </a:r>
            <a:r>
              <a:rPr lang="en-IN" sz="1800" u="sng" kern="1200" dirty="0">
                <a:solidFill>
                  <a:srgbClr val="0000FF"/>
                </a:solidFill>
                <a:effectLst/>
                <a:latin typeface="Times New Roman" panose="02020603050405020304" pitchFamily="18" charset="0"/>
                <a:ea typeface="Times New Roman" panose="02020603050405020304" pitchFamily="18" charset="0"/>
                <a:hlinkClick r:id="rId4"/>
              </a:rPr>
              <a:t>https://ieeexplore.ieee.org/document/8805443</a:t>
            </a:r>
            <a:r>
              <a:rPr lang="en-IN" sz="1800" kern="12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lvl="0" indent="0">
              <a:lnSpc>
                <a:spcPct val="150000"/>
              </a:lnSpc>
              <a:spcBef>
                <a:spcPts val="1010"/>
              </a:spcBef>
              <a:buSzPts val="1200"/>
              <a:buNone/>
            </a:pPr>
            <a:r>
              <a:rPr lang="en-IN" sz="1800" dirty="0">
                <a:effectLst/>
                <a:latin typeface="Times New Roman" panose="02020603050405020304" pitchFamily="18" charset="0"/>
                <a:ea typeface="Times New Roman" panose="02020603050405020304" pitchFamily="18" charset="0"/>
              </a:rPr>
              <a:t>[5]W</a:t>
            </a:r>
            <a:r>
              <a:rPr lang="en-US" sz="1800" dirty="0">
                <a:effectLst/>
                <a:latin typeface="Times New Roman" panose="02020603050405020304" pitchFamily="18" charset="0"/>
                <a:ea typeface="Times New Roman" panose="02020603050405020304" pitchFamily="18" charset="0"/>
              </a:rPr>
              <a:t>Plimmer, B., &amp; Apperley, M. (2007). Making paperless work. ACM International Conference Proceeding Series, 254(June 2014), 1–8. (URL:</a:t>
            </a:r>
            <a:r>
              <a:rPr lang="en-US" sz="1800" u="sng" dirty="0">
                <a:solidFill>
                  <a:srgbClr val="0000FF"/>
                </a:solidFill>
                <a:effectLst/>
                <a:latin typeface="Times New Roman" panose="02020603050405020304" pitchFamily="18" charset="0"/>
                <a:ea typeface="Times New Roman" panose="02020603050405020304" pitchFamily="18" charset="0"/>
                <a:hlinkClick r:id="rId5"/>
              </a:rPr>
              <a:t>https://doi.org/10.1145/1278960.1278961</a:t>
            </a:r>
            <a:r>
              <a:rPr lang="en-US" sz="1800" u="sng" dirty="0">
                <a:solidFill>
                  <a:srgbClr val="0000FF"/>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B455A6FF-F2D4-915E-51C7-DA97D215486B}"/>
              </a:ext>
            </a:extLst>
          </p:cNvPr>
          <p:cNvSpPr>
            <a:spLocks noGrp="1"/>
          </p:cNvSpPr>
          <p:nvPr>
            <p:ph type="sldNum" sz="quarter" idx="12"/>
          </p:nvPr>
        </p:nvSpPr>
        <p:spPr/>
        <p:txBody>
          <a:bodyPr/>
          <a:lstStyle/>
          <a:p>
            <a:fld id="{B6D3A235-9A1B-814A-A45F-231E09344964}" type="slidenum">
              <a:rPr lang="en-US" smtClean="0"/>
              <a:t>43</a:t>
            </a:fld>
            <a:endParaRPr lang="en-US"/>
          </a:p>
        </p:txBody>
      </p:sp>
      <p:pic>
        <p:nvPicPr>
          <p:cNvPr id="5" name="Picture 4">
            <a:extLst>
              <a:ext uri="{FF2B5EF4-FFF2-40B4-BE49-F238E27FC236}">
                <a16:creationId xmlns:a16="http://schemas.microsoft.com/office/drawing/2014/main" id="{884B93F3-210D-D7FC-0C09-5DC9CEA635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11">
            <a:extLst>
              <a:ext uri="{FF2B5EF4-FFF2-40B4-BE49-F238E27FC236}">
                <a16:creationId xmlns:a16="http://schemas.microsoft.com/office/drawing/2014/main" id="{FC20E9F8-31C1-ED4E-63F5-4988967B5DEA}"/>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944441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1040-EE5E-150C-3FFD-AADFAC3DC9B0}"/>
              </a:ext>
            </a:extLst>
          </p:cNvPr>
          <p:cNvSpPr>
            <a:spLocks noGrp="1"/>
          </p:cNvSpPr>
          <p:nvPr>
            <p:ph type="title"/>
          </p:nvPr>
        </p:nvSpPr>
        <p:spPr>
          <a:xfrm>
            <a:off x="4068146" y="365125"/>
            <a:ext cx="7285653" cy="1325563"/>
          </a:xfrm>
        </p:spPr>
        <p:txBody>
          <a:bodyPr>
            <a:normAutofit/>
          </a:bodyPr>
          <a:lstStyle/>
          <a:p>
            <a:r>
              <a:rPr lang="en-US" sz="3200" dirty="0">
                <a:latin typeface="Copperplate Gothic Bold" panose="020E0705020206020404" pitchFamily="34" charset="0"/>
              </a:rPr>
              <a:t>References</a:t>
            </a:r>
            <a:endParaRPr lang="en-IN" sz="3200" dirty="0"/>
          </a:p>
        </p:txBody>
      </p:sp>
      <p:sp>
        <p:nvSpPr>
          <p:cNvPr id="3" name="Content Placeholder 2">
            <a:extLst>
              <a:ext uri="{FF2B5EF4-FFF2-40B4-BE49-F238E27FC236}">
                <a16:creationId xmlns:a16="http://schemas.microsoft.com/office/drawing/2014/main" id="{62953590-22A3-1815-2853-8C36D112B557}"/>
              </a:ext>
            </a:extLst>
          </p:cNvPr>
          <p:cNvSpPr>
            <a:spLocks noGrp="1"/>
          </p:cNvSpPr>
          <p:nvPr>
            <p:ph idx="1"/>
          </p:nvPr>
        </p:nvSpPr>
        <p:spPr>
          <a:xfrm>
            <a:off x="1324947" y="1455577"/>
            <a:ext cx="9293290" cy="4581330"/>
          </a:xfrm>
        </p:spPr>
        <p:txBody>
          <a:bodyPr>
            <a:normAutofit/>
          </a:bodyPr>
          <a:lstStyle/>
          <a:p>
            <a:pPr marL="0" lvl="0" indent="0">
              <a:lnSpc>
                <a:spcPct val="150000"/>
              </a:lnSpc>
              <a:spcBef>
                <a:spcPts val="1010"/>
              </a:spcBef>
              <a:buSzPts val="1200"/>
              <a:buNone/>
            </a:pPr>
            <a:r>
              <a:rPr lang="en-IN" sz="1500" dirty="0">
                <a:effectLst/>
                <a:latin typeface="Times New Roman" panose="02020603050405020304" pitchFamily="18" charset="0"/>
                <a:ea typeface="Times New Roman" panose="02020603050405020304" pitchFamily="18" charset="0"/>
              </a:rPr>
              <a:t>[6]</a:t>
            </a:r>
            <a:r>
              <a:rPr lang="en-IN" sz="1500" dirty="0" err="1">
                <a:effectLst/>
                <a:latin typeface="Times New Roman" panose="02020603050405020304" pitchFamily="18" charset="0"/>
                <a:ea typeface="Times New Roman" panose="02020603050405020304" pitchFamily="18" charset="0"/>
              </a:rPr>
              <a:t>Grindei</a:t>
            </a:r>
            <a:r>
              <a:rPr lang="en-IN" sz="1500" dirty="0">
                <a:effectLst/>
                <a:latin typeface="Times New Roman" panose="02020603050405020304" pitchFamily="18" charset="0"/>
                <a:ea typeface="Times New Roman" panose="02020603050405020304" pitchFamily="18" charset="0"/>
              </a:rPr>
              <a:t> Laura; </a:t>
            </a:r>
            <a:r>
              <a:rPr lang="en-IN" sz="1500" dirty="0" err="1">
                <a:effectLst/>
                <a:latin typeface="Times New Roman" panose="02020603050405020304" pitchFamily="18" charset="0"/>
                <a:ea typeface="Times New Roman" panose="02020603050405020304" pitchFamily="18" charset="0"/>
              </a:rPr>
              <a:t>Orza</a:t>
            </a:r>
            <a:r>
              <a:rPr lang="en-IN" sz="1500" dirty="0">
                <a:effectLst/>
                <a:latin typeface="Times New Roman" panose="02020603050405020304" pitchFamily="18" charset="0"/>
                <a:ea typeface="Times New Roman" panose="02020603050405020304" pitchFamily="18" charset="0"/>
              </a:rPr>
              <a:t> Bogdan; </a:t>
            </a:r>
            <a:r>
              <a:rPr lang="en-IN" sz="1500" dirty="0" err="1">
                <a:effectLst/>
                <a:latin typeface="Times New Roman" panose="02020603050405020304" pitchFamily="18" charset="0"/>
                <a:ea typeface="Times New Roman" panose="02020603050405020304" pitchFamily="18" charset="0"/>
              </a:rPr>
              <a:t>Ciupe</a:t>
            </a:r>
            <a:r>
              <a:rPr lang="en-IN" sz="1500" dirty="0">
                <a:effectLst/>
                <a:latin typeface="Times New Roman" panose="02020603050405020304" pitchFamily="18" charset="0"/>
                <a:ea typeface="Times New Roman" panose="02020603050405020304" pitchFamily="18" charset="0"/>
              </a:rPr>
              <a:t> Aurelia; Meza </a:t>
            </a:r>
            <a:r>
              <a:rPr lang="en-IN" sz="1500" dirty="0" err="1">
                <a:effectLst/>
                <a:latin typeface="Times New Roman" panose="02020603050405020304" pitchFamily="18" charset="0"/>
                <a:ea typeface="Times New Roman" panose="02020603050405020304" pitchFamily="18" charset="0"/>
              </a:rPr>
              <a:t>Serban</a:t>
            </a:r>
            <a:r>
              <a:rPr lang="en-IN" sz="1500" dirty="0">
                <a:effectLst/>
                <a:latin typeface="Times New Roman" panose="02020603050405020304" pitchFamily="18" charset="0"/>
                <a:ea typeface="Times New Roman" panose="02020603050405020304" pitchFamily="18" charset="0"/>
              </a:rPr>
              <a:t>, University Learning Management System based on Office 365 (URL: </a:t>
            </a:r>
            <a:r>
              <a:rPr lang="en-IN" sz="1500" u="sng" dirty="0">
                <a:solidFill>
                  <a:srgbClr val="0000FF"/>
                </a:solidFill>
                <a:effectLst/>
                <a:latin typeface="Times New Roman" panose="02020603050405020304" pitchFamily="18" charset="0"/>
                <a:ea typeface="Times New Roman" panose="02020603050405020304" pitchFamily="18" charset="0"/>
                <a:hlinkClick r:id="rId2"/>
              </a:rPr>
              <a:t>https://ieeexplore.ieee.org/document/8424799</a:t>
            </a:r>
            <a:r>
              <a:rPr lang="en-US" sz="1500" dirty="0">
                <a:effectLst/>
                <a:latin typeface="Times New Roman" panose="02020603050405020304" pitchFamily="18" charset="0"/>
                <a:ea typeface="Times New Roman" panose="02020603050405020304" pitchFamily="18" charset="0"/>
              </a:rPr>
              <a:t>).</a:t>
            </a:r>
            <a:endParaRPr lang="en-IN" sz="1500" dirty="0">
              <a:effectLst/>
              <a:latin typeface="Times New Roman" panose="02020603050405020304" pitchFamily="18" charset="0"/>
              <a:ea typeface="Times New Roman" panose="02020603050405020304" pitchFamily="18" charset="0"/>
            </a:endParaRPr>
          </a:p>
          <a:p>
            <a:pPr marL="0" lvl="0" indent="0">
              <a:lnSpc>
                <a:spcPct val="150000"/>
              </a:lnSpc>
              <a:spcBef>
                <a:spcPts val="1010"/>
              </a:spcBef>
              <a:buSzPts val="1200"/>
              <a:buNone/>
            </a:pPr>
            <a:r>
              <a:rPr lang="en-US" sz="1500" dirty="0">
                <a:effectLst/>
                <a:latin typeface="Times New Roman" panose="02020603050405020304" pitchFamily="18" charset="0"/>
                <a:ea typeface="Times New Roman" panose="02020603050405020304" pitchFamily="18" charset="0"/>
              </a:rPr>
              <a:t>[7]</a:t>
            </a:r>
            <a:r>
              <a:rPr lang="en-US" sz="1500" dirty="0" err="1">
                <a:effectLst/>
                <a:latin typeface="Times New Roman" panose="02020603050405020304" pitchFamily="18" charset="0"/>
                <a:ea typeface="Times New Roman" panose="02020603050405020304" pitchFamily="18" charset="0"/>
              </a:rPr>
              <a:t>Haiqiang</a:t>
            </a:r>
            <a:r>
              <a:rPr lang="en-US" sz="1500" dirty="0">
                <a:effectLst/>
                <a:latin typeface="Times New Roman" panose="02020603050405020304" pitchFamily="18" charset="0"/>
                <a:ea typeface="Times New Roman" panose="02020603050405020304" pitchFamily="18" charset="0"/>
              </a:rPr>
              <a:t> Zhang; </a:t>
            </a:r>
            <a:r>
              <a:rPr lang="en-US" sz="1500" dirty="0" err="1">
                <a:effectLst/>
                <a:latin typeface="Times New Roman" panose="02020603050405020304" pitchFamily="18" charset="0"/>
                <a:ea typeface="Times New Roman" panose="02020603050405020304" pitchFamily="18" charset="0"/>
              </a:rPr>
              <a:t>Tianli</a:t>
            </a:r>
            <a:r>
              <a:rPr lang="en-US" sz="1500" dirty="0">
                <a:effectLst/>
                <a:latin typeface="Times New Roman" panose="02020603050405020304" pitchFamily="18" charset="0"/>
                <a:ea typeface="Times New Roman" panose="02020603050405020304" pitchFamily="18" charset="0"/>
              </a:rPr>
              <a:t> Zhang, </a:t>
            </a:r>
            <a:r>
              <a:rPr lang="en-IN" sz="1500" dirty="0">
                <a:effectLst/>
                <a:latin typeface="Times New Roman" panose="02020603050405020304" pitchFamily="18" charset="0"/>
                <a:ea typeface="Times New Roman" panose="02020603050405020304" pitchFamily="18" charset="0"/>
              </a:rPr>
              <a:t>Research on the comprehensive information system of office administration under computer big data technology, 2018 17th International Conference on Information Technology Based Higher Education and Training (ITHET) (URL: </a:t>
            </a:r>
            <a:r>
              <a:rPr lang="en-IN" sz="1500" u="sng" dirty="0">
                <a:solidFill>
                  <a:srgbClr val="0000FF"/>
                </a:solidFill>
                <a:effectLst/>
                <a:latin typeface="Times New Roman" panose="02020603050405020304" pitchFamily="18" charset="0"/>
                <a:ea typeface="Times New Roman" panose="02020603050405020304" pitchFamily="18" charset="0"/>
                <a:hlinkClick r:id="rId3"/>
              </a:rPr>
              <a:t>https://ieeexplore.ieee.org/document/9997083</a:t>
            </a:r>
            <a:r>
              <a:rPr lang="en-US" sz="1500" dirty="0">
                <a:effectLst/>
                <a:latin typeface="Times New Roman" panose="02020603050405020304" pitchFamily="18" charset="0"/>
                <a:ea typeface="Times New Roman" panose="02020603050405020304" pitchFamily="18" charset="0"/>
              </a:rPr>
              <a:t>).</a:t>
            </a:r>
            <a:endParaRPr lang="en-IN" sz="1500" dirty="0">
              <a:effectLst/>
              <a:latin typeface="Times New Roman" panose="02020603050405020304" pitchFamily="18" charset="0"/>
              <a:ea typeface="Times New Roman" panose="02020603050405020304" pitchFamily="18" charset="0"/>
            </a:endParaRPr>
          </a:p>
          <a:p>
            <a:pPr marL="0" lvl="0" indent="0" algn="just">
              <a:lnSpc>
                <a:spcPct val="150000"/>
              </a:lnSpc>
              <a:spcBef>
                <a:spcPts val="1010"/>
              </a:spcBef>
              <a:buSzPts val="1200"/>
              <a:buNone/>
            </a:pPr>
            <a:r>
              <a:rPr lang="en-IN" sz="1500" dirty="0">
                <a:effectLst/>
                <a:latin typeface="Times New Roman" panose="02020603050405020304" pitchFamily="18" charset="0"/>
                <a:ea typeface="Times New Roman" panose="02020603050405020304" pitchFamily="18" charset="0"/>
              </a:rPr>
              <a:t>[8]Muhammad </a:t>
            </a:r>
            <a:r>
              <a:rPr lang="en-IN" sz="1500" dirty="0" err="1">
                <a:effectLst/>
                <a:latin typeface="Times New Roman" panose="02020603050405020304" pitchFamily="18" charset="0"/>
                <a:ea typeface="Times New Roman" panose="02020603050405020304" pitchFamily="18" charset="0"/>
              </a:rPr>
              <a:t>Tayyeb</a:t>
            </a:r>
            <a:r>
              <a:rPr lang="en-IN" sz="1500" dirty="0">
                <a:effectLst/>
                <a:latin typeface="Times New Roman" panose="02020603050405020304" pitchFamily="18" charset="0"/>
                <a:ea typeface="Times New Roman" panose="02020603050405020304" pitchFamily="18" charset="0"/>
              </a:rPr>
              <a:t>; Syed </a:t>
            </a:r>
            <a:r>
              <a:rPr lang="en-IN" sz="1500" dirty="0" err="1">
                <a:effectLst/>
                <a:latin typeface="Times New Roman" panose="02020603050405020304" pitchFamily="18" charset="0"/>
                <a:ea typeface="Times New Roman" panose="02020603050405020304" pitchFamily="18" charset="0"/>
              </a:rPr>
              <a:t>Zulqadar</a:t>
            </a:r>
            <a:r>
              <a:rPr lang="en-IN" sz="1500" dirty="0">
                <a:effectLst/>
                <a:latin typeface="Times New Roman" panose="02020603050405020304" pitchFamily="18" charset="0"/>
                <a:ea typeface="Times New Roman" panose="02020603050405020304" pitchFamily="18" charset="0"/>
              </a:rPr>
              <a:t> Hassan; Tariq Kamal; Umar Riaz; Amir Zahoor; Muhammad Abbas Khan; Muhammad </a:t>
            </a:r>
            <a:r>
              <a:rPr lang="en-IN" sz="1500" dirty="0" err="1">
                <a:effectLst/>
                <a:latin typeface="Times New Roman" panose="02020603050405020304" pitchFamily="18" charset="0"/>
                <a:ea typeface="Times New Roman" panose="02020603050405020304" pitchFamily="18" charset="0"/>
              </a:rPr>
              <a:t>Awais</a:t>
            </a:r>
            <a:r>
              <a:rPr lang="en-IN" sz="1500" dirty="0">
                <a:effectLst/>
                <a:latin typeface="Times New Roman" panose="02020603050405020304" pitchFamily="18" charset="0"/>
                <a:ea typeface="Times New Roman" panose="02020603050405020304" pitchFamily="18" charset="0"/>
              </a:rPr>
              <a:t>, Sensor Based Smart Office Control System  2019 International Conference on Electrical, Communication, and Computer Engineering (ICECCE) (URL:</a:t>
            </a:r>
            <a:r>
              <a:rPr lang="en-IN" sz="1500" u="sng" dirty="0">
                <a:solidFill>
                  <a:srgbClr val="0000FF"/>
                </a:solidFill>
                <a:effectLst/>
                <a:latin typeface="Times New Roman" panose="02020603050405020304" pitchFamily="18" charset="0"/>
                <a:ea typeface="Times New Roman" panose="02020603050405020304" pitchFamily="18" charset="0"/>
                <a:hlinkClick r:id="rId4"/>
              </a:rPr>
              <a:t>https://ieeexplore.ieee.org/document/8940809</a:t>
            </a:r>
            <a:r>
              <a:rPr lang="en-IN" sz="1500" dirty="0">
                <a:effectLst/>
                <a:latin typeface="Times New Roman" panose="02020603050405020304" pitchFamily="18" charset="0"/>
                <a:ea typeface="Times New Roman" panose="02020603050405020304" pitchFamily="18" charset="0"/>
              </a:rPr>
              <a:t>).</a:t>
            </a:r>
          </a:p>
          <a:p>
            <a:pPr marL="0" indent="0">
              <a:lnSpc>
                <a:spcPct val="150000"/>
              </a:lnSpc>
              <a:buNone/>
            </a:pPr>
            <a:r>
              <a:rPr lang="en-IN" sz="1500" dirty="0">
                <a:latin typeface="Times New Roman" panose="02020603050405020304" pitchFamily="18" charset="0"/>
                <a:cs typeface="Times New Roman" panose="02020603050405020304" pitchFamily="18" charset="0"/>
              </a:rPr>
              <a:t>[9]</a:t>
            </a:r>
            <a:r>
              <a:rPr lang="en-IN" sz="1500" dirty="0">
                <a:effectLst/>
                <a:latin typeface="Times New Roman" panose="02020603050405020304" pitchFamily="18" charset="0"/>
                <a:ea typeface="Times New Roman" panose="02020603050405020304" pitchFamily="18" charset="0"/>
              </a:rPr>
              <a:t> </a:t>
            </a:r>
            <a:r>
              <a:rPr lang="en-IN" sz="1500" dirty="0" err="1">
                <a:effectLst/>
                <a:latin typeface="Times New Roman" panose="02020603050405020304" pitchFamily="18" charset="0"/>
                <a:ea typeface="Times New Roman" panose="02020603050405020304" pitchFamily="18" charset="0"/>
              </a:rPr>
              <a:t>Wisted</a:t>
            </a:r>
            <a:r>
              <a:rPr lang="en-IN" sz="1500" dirty="0">
                <a:effectLst/>
                <a:latin typeface="Times New Roman" panose="02020603050405020304" pitchFamily="18" charset="0"/>
                <a:ea typeface="Times New Roman" panose="02020603050405020304" pitchFamily="18" charset="0"/>
              </a:rPr>
              <a:t> fantasy, Office staff management system, Published in github.com by (URL: </a:t>
            </a:r>
            <a:r>
              <a:rPr lang="en-US" sz="1500" u="sng" dirty="0">
                <a:solidFill>
                  <a:srgbClr val="0000FF"/>
                </a:solidFill>
                <a:effectLst/>
                <a:latin typeface="Times New Roman" panose="02020603050405020304" pitchFamily="18" charset="0"/>
                <a:ea typeface="Times New Roman" panose="02020603050405020304" pitchFamily="18" charset="0"/>
                <a:hlinkClick r:id="rId5"/>
              </a:rPr>
              <a:t>https://github.com/twistedFantasy/staff</a:t>
            </a:r>
            <a:r>
              <a:rPr lang="en-US" sz="1500" dirty="0">
                <a:effectLst/>
                <a:latin typeface="Times New Roman" panose="02020603050405020304" pitchFamily="18" charset="0"/>
                <a:ea typeface="Times New Roman" panose="02020603050405020304" pitchFamily="18" charset="0"/>
              </a:rPr>
              <a:t>).</a:t>
            </a:r>
            <a:endParaRPr lang="en-IN" sz="1500" dirty="0">
              <a:effectLst/>
              <a:latin typeface="Times New Roman" panose="02020603050405020304" pitchFamily="18" charset="0"/>
              <a:ea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B4C79D8-3A99-3826-510D-BFE15DF2599D}"/>
              </a:ext>
            </a:extLst>
          </p:cNvPr>
          <p:cNvSpPr>
            <a:spLocks noGrp="1"/>
          </p:cNvSpPr>
          <p:nvPr>
            <p:ph type="sldNum" sz="quarter" idx="12"/>
          </p:nvPr>
        </p:nvSpPr>
        <p:spPr/>
        <p:txBody>
          <a:bodyPr/>
          <a:lstStyle/>
          <a:p>
            <a:fld id="{B6D3A235-9A1B-814A-A45F-231E09344964}" type="slidenum">
              <a:rPr lang="en-US" smtClean="0"/>
              <a:t>44</a:t>
            </a:fld>
            <a:endParaRPr lang="en-US"/>
          </a:p>
        </p:txBody>
      </p:sp>
      <p:pic>
        <p:nvPicPr>
          <p:cNvPr id="5" name="Picture 4">
            <a:extLst>
              <a:ext uri="{FF2B5EF4-FFF2-40B4-BE49-F238E27FC236}">
                <a16:creationId xmlns:a16="http://schemas.microsoft.com/office/drawing/2014/main" id="{F246D284-DF25-6734-0E54-4EB5C10875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11">
            <a:extLst>
              <a:ext uri="{FF2B5EF4-FFF2-40B4-BE49-F238E27FC236}">
                <a16:creationId xmlns:a16="http://schemas.microsoft.com/office/drawing/2014/main" id="{20D35BFD-8329-639D-3251-34DFC3BB1E97}"/>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2139934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8B864-6824-1FA9-3E4D-6DF61636B045}"/>
              </a:ext>
            </a:extLst>
          </p:cNvPr>
          <p:cNvSpPr>
            <a:spLocks noGrp="1"/>
          </p:cNvSpPr>
          <p:nvPr>
            <p:ph type="sldNum" sz="quarter" idx="12"/>
          </p:nvPr>
        </p:nvSpPr>
        <p:spPr/>
        <p:txBody>
          <a:bodyPr/>
          <a:lstStyle/>
          <a:p>
            <a:fld id="{B6D3A235-9A1B-814A-A45F-231E09344964}" type="slidenum">
              <a:rPr lang="en-US" smtClean="0"/>
              <a:t>45</a:t>
            </a:fld>
            <a:endParaRPr lang="en-US"/>
          </a:p>
        </p:txBody>
      </p:sp>
      <p:sp>
        <p:nvSpPr>
          <p:cNvPr id="11" name="TextBox 10">
            <a:extLst>
              <a:ext uri="{FF2B5EF4-FFF2-40B4-BE49-F238E27FC236}">
                <a16:creationId xmlns:a16="http://schemas.microsoft.com/office/drawing/2014/main" id="{A1A5FD82-C4CC-A587-459B-A39D99EC3BFD}"/>
              </a:ext>
            </a:extLst>
          </p:cNvPr>
          <p:cNvSpPr txBox="1"/>
          <p:nvPr/>
        </p:nvSpPr>
        <p:spPr>
          <a:xfrm>
            <a:off x="-3215148" y="5250426"/>
            <a:ext cx="184731" cy="369332"/>
          </a:xfrm>
          <a:prstGeom prst="rect">
            <a:avLst/>
          </a:prstGeom>
          <a:noFill/>
        </p:spPr>
        <p:txBody>
          <a:bodyPr wrap="none" rtlCol="0">
            <a:spAutoFit/>
          </a:bodyPr>
          <a:lstStyle/>
          <a:p>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86770" y="3117297"/>
            <a:ext cx="6218459" cy="17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a:xfrm>
            <a:off x="682907" y="6449877"/>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406904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8B864-6824-1FA9-3E4D-6DF61636B045}"/>
              </a:ext>
            </a:extLst>
          </p:cNvPr>
          <p:cNvSpPr>
            <a:spLocks noGrp="1"/>
          </p:cNvSpPr>
          <p:nvPr>
            <p:ph type="sldNum" sz="quarter" idx="12"/>
          </p:nvPr>
        </p:nvSpPr>
        <p:spPr/>
        <p:txBody>
          <a:bodyPr/>
          <a:lstStyle/>
          <a:p>
            <a:fld id="{B6D3A235-9A1B-814A-A45F-231E09344964}" type="slidenum">
              <a:rPr lang="en-US" smtClean="0"/>
              <a:t>5</a:t>
            </a:fld>
            <a:endParaRPr lang="en-US"/>
          </a:p>
        </p:txBody>
      </p:sp>
      <p:sp>
        <p:nvSpPr>
          <p:cNvPr id="10" name="TextBox 9">
            <a:extLst>
              <a:ext uri="{FF2B5EF4-FFF2-40B4-BE49-F238E27FC236}">
                <a16:creationId xmlns:a16="http://schemas.microsoft.com/office/drawing/2014/main" id="{C7C66637-A84A-D516-C6F7-CE6F05DBD244}"/>
              </a:ext>
            </a:extLst>
          </p:cNvPr>
          <p:cNvSpPr txBox="1"/>
          <p:nvPr/>
        </p:nvSpPr>
        <p:spPr>
          <a:xfrm>
            <a:off x="3329940" y="909834"/>
            <a:ext cx="4678680" cy="830997"/>
          </a:xfrm>
          <a:prstGeom prst="rect">
            <a:avLst/>
          </a:prstGeom>
          <a:noFill/>
        </p:spPr>
        <p:txBody>
          <a:bodyPr wrap="square" rtlCol="0">
            <a:spAutoFit/>
          </a:bodyPr>
          <a:lstStyle/>
          <a:p>
            <a:pPr algn="ctr">
              <a:lnSpc>
                <a:spcPct val="100000"/>
              </a:lnSpc>
              <a:buClr>
                <a:srgbClr val="002060"/>
              </a:buClr>
              <a:buSzPct val="100000"/>
            </a:pPr>
            <a:r>
              <a:rPr lang="en-US" sz="2800" b="1" dirty="0">
                <a:solidFill>
                  <a:srgbClr val="002060"/>
                </a:solidFill>
                <a:latin typeface="Copperplate Gothic Bold" panose="020E0705020206020404" pitchFamily="34" charset="0"/>
                <a:cs typeface="Times New Roman" panose="02020603050405020304" pitchFamily="18" charset="0"/>
              </a:rPr>
              <a:t>Existing system </a:t>
            </a:r>
          </a:p>
          <a:p>
            <a:pPr algn="ctr"/>
            <a:endParaRPr lang="en-US" sz="2000" u="sng" dirty="0">
              <a:solidFill>
                <a:schemeClr val="accent2">
                  <a:lumMod val="75000"/>
                </a:schemeClr>
              </a:solidFill>
              <a:latin typeface="Copperplate Gothic Bold" pitchFamily="34" charset="0"/>
            </a:endParaRPr>
          </a:p>
        </p:txBody>
      </p:sp>
      <p:sp>
        <p:nvSpPr>
          <p:cNvPr id="11" name="TextBox 10">
            <a:extLst>
              <a:ext uri="{FF2B5EF4-FFF2-40B4-BE49-F238E27FC236}">
                <a16:creationId xmlns:a16="http://schemas.microsoft.com/office/drawing/2014/main" id="{A1A5FD82-C4CC-A587-459B-A39D99EC3BFD}"/>
              </a:ext>
            </a:extLst>
          </p:cNvPr>
          <p:cNvSpPr txBox="1"/>
          <p:nvPr/>
        </p:nvSpPr>
        <p:spPr>
          <a:xfrm>
            <a:off x="-3215148" y="5250426"/>
            <a:ext cx="184731" cy="369332"/>
          </a:xfrm>
          <a:prstGeom prst="rect">
            <a:avLst/>
          </a:prstGeom>
          <a:noFill/>
        </p:spPr>
        <p:txBody>
          <a:bodyPr wrap="none" rtlCol="0">
            <a:spAutoFit/>
          </a:bodyPr>
          <a:lstStyle/>
          <a:p>
            <a:endParaRPr lang="en-US" dirty="0"/>
          </a:p>
        </p:txBody>
      </p:sp>
      <p:sp>
        <p:nvSpPr>
          <p:cNvPr id="12" name="Content Placeholder 11"/>
          <p:cNvSpPr>
            <a:spLocks noGrp="1"/>
          </p:cNvSpPr>
          <p:nvPr>
            <p:ph idx="1"/>
          </p:nvPr>
        </p:nvSpPr>
        <p:spPr>
          <a:xfrm>
            <a:off x="838200" y="1527104"/>
            <a:ext cx="10515600" cy="4606389"/>
          </a:xfrm>
          <a:prstGeom prst="rect">
            <a:avLst/>
          </a:prstGeom>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The security of office management system analysis system which mainly deals with the networked office. through which it maintains. the complicated staff structure and manages all the department levels.</a:t>
            </a:r>
          </a:p>
          <a:p>
            <a:pPr>
              <a:lnSpc>
                <a:spcPct val="150000"/>
              </a:lnSpc>
            </a:pPr>
            <a:r>
              <a:rPr lang="en-US" sz="2000" dirty="0">
                <a:latin typeface="Times New Roman" panose="02020603050405020304" pitchFamily="18" charset="0"/>
                <a:cs typeface="Times New Roman" panose="02020603050405020304" pitchFamily="18" charset="0"/>
              </a:rPr>
              <a:t> This systems will enhances the safe transmission of data &amp; manages all the documents on the internet.</a:t>
            </a:r>
          </a:p>
          <a:p>
            <a:pPr>
              <a:lnSpc>
                <a:spcPct val="150000"/>
              </a:lnSpc>
            </a:pPr>
            <a:r>
              <a:rPr lang="en-US" sz="2000" dirty="0">
                <a:latin typeface="Times New Roman" panose="02020603050405020304" pitchFamily="18" charset="0"/>
                <a:cs typeface="Times New Roman" panose="02020603050405020304" pitchFamily="18" charset="0"/>
              </a:rPr>
              <a:t>This system will support the state &amp; enterprises by over coming the losses occurred due to the employee's Sabotage.</a:t>
            </a:r>
          </a:p>
          <a:p>
            <a:pPr>
              <a:lnSpc>
                <a:spcPct val="150000"/>
              </a:lnSpc>
            </a:pPr>
            <a:r>
              <a:rPr lang="en-US" sz="2000" dirty="0">
                <a:latin typeface="Times New Roman" panose="02020603050405020304" pitchFamily="18" charset="0"/>
                <a:cs typeface="Times New Roman" panose="02020603050405020304" pitchFamily="18" charset="0"/>
              </a:rPr>
              <a:t>This system established an information system security model based on lotus Notes.</a:t>
            </a:r>
          </a:p>
          <a:p>
            <a:pPr marL="0" indent="0" algn="just">
              <a:lnSpc>
                <a:spcPct val="100000"/>
              </a:lnSpc>
              <a:buClr>
                <a:srgbClr val="002060"/>
              </a:buClr>
              <a:buSzPct val="100000"/>
              <a:buNone/>
            </a:pPr>
            <a:endParaRPr lang="en-US" sz="2000" dirty="0">
              <a:solidFill>
                <a:srgbClr val="002060"/>
              </a:solidFill>
              <a:latin typeface="Copperplate Gothic Bold" pitchFamily="34" charset="0"/>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49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3879720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8B864-6824-1FA9-3E4D-6DF61636B045}"/>
              </a:ext>
            </a:extLst>
          </p:cNvPr>
          <p:cNvSpPr>
            <a:spLocks noGrp="1"/>
          </p:cNvSpPr>
          <p:nvPr>
            <p:ph type="sldNum" sz="quarter" idx="12"/>
          </p:nvPr>
        </p:nvSpPr>
        <p:spPr/>
        <p:txBody>
          <a:bodyPr/>
          <a:lstStyle/>
          <a:p>
            <a:fld id="{B6D3A235-9A1B-814A-A45F-231E09344964}" type="slidenum">
              <a:rPr lang="en-US" smtClean="0"/>
              <a:t>6</a:t>
            </a:fld>
            <a:endParaRPr lang="en-US"/>
          </a:p>
        </p:txBody>
      </p:sp>
      <p:sp>
        <p:nvSpPr>
          <p:cNvPr id="10" name="TextBox 9">
            <a:extLst>
              <a:ext uri="{FF2B5EF4-FFF2-40B4-BE49-F238E27FC236}">
                <a16:creationId xmlns:a16="http://schemas.microsoft.com/office/drawing/2014/main" id="{C7C66637-A84A-D516-C6F7-CE6F05DBD244}"/>
              </a:ext>
            </a:extLst>
          </p:cNvPr>
          <p:cNvSpPr txBox="1"/>
          <p:nvPr/>
        </p:nvSpPr>
        <p:spPr>
          <a:xfrm>
            <a:off x="3261360" y="877722"/>
            <a:ext cx="6537960" cy="830997"/>
          </a:xfrm>
          <a:prstGeom prst="rect">
            <a:avLst/>
          </a:prstGeom>
          <a:noFill/>
        </p:spPr>
        <p:txBody>
          <a:bodyPr wrap="square" rtlCol="0">
            <a:spAutoFit/>
          </a:bodyPr>
          <a:lstStyle/>
          <a:p>
            <a:pPr algn="just">
              <a:lnSpc>
                <a:spcPct val="100000"/>
              </a:lnSpc>
              <a:buClr>
                <a:srgbClr val="002060"/>
              </a:buClr>
              <a:buSzPct val="100000"/>
            </a:pPr>
            <a:r>
              <a:rPr lang="en-US" sz="2800" b="1" dirty="0">
                <a:solidFill>
                  <a:srgbClr val="002060"/>
                </a:solidFill>
                <a:latin typeface="Copperplate Gothic Bold" panose="020E0705020206020404" pitchFamily="34" charset="0"/>
                <a:cs typeface="Times New Roman" panose="02020603050405020304" pitchFamily="18" charset="0"/>
              </a:rPr>
              <a:t>Limitation of Existing system</a:t>
            </a:r>
          </a:p>
          <a:p>
            <a:pPr algn="ctr"/>
            <a:endParaRPr lang="en-US" sz="2000" u="sng" dirty="0">
              <a:solidFill>
                <a:schemeClr val="accent2">
                  <a:lumMod val="75000"/>
                </a:schemeClr>
              </a:solidFill>
              <a:latin typeface="Copperplate Gothic Bold" pitchFamily="34" charset="0"/>
            </a:endParaRPr>
          </a:p>
        </p:txBody>
      </p:sp>
      <p:sp>
        <p:nvSpPr>
          <p:cNvPr id="11" name="TextBox 10">
            <a:extLst>
              <a:ext uri="{FF2B5EF4-FFF2-40B4-BE49-F238E27FC236}">
                <a16:creationId xmlns:a16="http://schemas.microsoft.com/office/drawing/2014/main" id="{A1A5FD82-C4CC-A587-459B-A39D99EC3BFD}"/>
              </a:ext>
            </a:extLst>
          </p:cNvPr>
          <p:cNvSpPr txBox="1"/>
          <p:nvPr/>
        </p:nvSpPr>
        <p:spPr>
          <a:xfrm>
            <a:off x="-3215148" y="5250426"/>
            <a:ext cx="184731" cy="369332"/>
          </a:xfrm>
          <a:prstGeom prst="rect">
            <a:avLst/>
          </a:prstGeom>
          <a:noFill/>
        </p:spPr>
        <p:txBody>
          <a:bodyPr wrap="none" rtlCol="0">
            <a:spAutoFit/>
          </a:bodyPr>
          <a:lstStyle/>
          <a:p>
            <a:endParaRPr lang="en-US" dirty="0"/>
          </a:p>
        </p:txBody>
      </p:sp>
      <p:sp>
        <p:nvSpPr>
          <p:cNvPr id="12" name="Content Placeholder 11"/>
          <p:cNvSpPr>
            <a:spLocks noGrp="1"/>
          </p:cNvSpPr>
          <p:nvPr>
            <p:ph idx="1"/>
          </p:nvPr>
        </p:nvSpPr>
        <p:spPr>
          <a:xfrm>
            <a:off x="838200" y="1723879"/>
            <a:ext cx="10515600" cy="4606389"/>
          </a:xfrm>
          <a:prstGeom prst="rect">
            <a:avLst/>
          </a:prstGeom>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The existing system may be helpful in managing the data of a campion staff structure at different levels, but it demerits which need to be overcome by the new system for letter write better. </a:t>
            </a:r>
          </a:p>
          <a:p>
            <a:pPr>
              <a:lnSpc>
                <a:spcPct val="150000"/>
              </a:lnSpc>
            </a:pPr>
            <a:r>
              <a:rPr lang="en-US" sz="2000" dirty="0">
                <a:latin typeface="Times New Roman" panose="02020603050405020304" pitchFamily="18" charset="0"/>
                <a:cs typeface="Times New Roman" panose="02020603050405020304" pitchFamily="18" charset="0"/>
              </a:rPr>
              <a:t>This system is based on a database design where still the sabotage of employee details  may occur and the details may  mislead to the specified information.</a:t>
            </a:r>
          </a:p>
          <a:p>
            <a:pPr>
              <a:lnSpc>
                <a:spcPct val="150000"/>
              </a:lnSpc>
            </a:pPr>
            <a:r>
              <a:rPr lang="en-US" sz="2000" dirty="0">
                <a:latin typeface="Times New Roman" panose="02020603050405020304" pitchFamily="18" charset="0"/>
                <a:cs typeface="Times New Roman" panose="02020603050405020304" pitchFamily="18" charset="0"/>
              </a:rPr>
              <a:t>As of in olden days all the data is hand coded and finding the such data of my person was very difficult and takes time.</a:t>
            </a:r>
          </a:p>
          <a:p>
            <a:pPr>
              <a:lnSpc>
                <a:spcPct val="150000"/>
              </a:lnSpc>
            </a:pPr>
            <a:r>
              <a:rPr lang="en-US" sz="2000" dirty="0">
                <a:latin typeface="Times New Roman" panose="02020603050405020304" pitchFamily="18" charset="0"/>
                <a:cs typeface="Times New Roman" panose="02020603050405020304" pitchFamily="18" charset="0"/>
              </a:rPr>
              <a:t>The main disadvantage is intrudes can access a fellow employee's sensitive data, it might lack the security of the data.</a:t>
            </a:r>
          </a:p>
          <a:p>
            <a:pPr marL="0" indent="0" algn="just">
              <a:lnSpc>
                <a:spcPct val="100000"/>
              </a:lnSpc>
              <a:buClr>
                <a:srgbClr val="002060"/>
              </a:buClr>
              <a:buSzPct val="100000"/>
              <a:buNone/>
            </a:pPr>
            <a:endParaRPr lang="en-US" sz="2000" dirty="0">
              <a:solidFill>
                <a:srgbClr val="002060"/>
              </a:solidFill>
              <a:latin typeface="Copperplate Gothic Bold" pitchFamily="34" charset="0"/>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49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3879720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8B864-6824-1FA9-3E4D-6DF61636B045}"/>
              </a:ext>
            </a:extLst>
          </p:cNvPr>
          <p:cNvSpPr>
            <a:spLocks noGrp="1"/>
          </p:cNvSpPr>
          <p:nvPr>
            <p:ph type="sldNum" sz="quarter" idx="12"/>
          </p:nvPr>
        </p:nvSpPr>
        <p:spPr/>
        <p:txBody>
          <a:bodyPr/>
          <a:lstStyle/>
          <a:p>
            <a:fld id="{B6D3A235-9A1B-814A-A45F-231E09344964}" type="slidenum">
              <a:rPr lang="en-US" smtClean="0"/>
              <a:t>7</a:t>
            </a:fld>
            <a:endParaRPr lang="en-US"/>
          </a:p>
        </p:txBody>
      </p:sp>
      <p:sp>
        <p:nvSpPr>
          <p:cNvPr id="10" name="TextBox 9">
            <a:extLst>
              <a:ext uri="{FF2B5EF4-FFF2-40B4-BE49-F238E27FC236}">
                <a16:creationId xmlns:a16="http://schemas.microsoft.com/office/drawing/2014/main" id="{C7C66637-A84A-D516-C6F7-CE6F05DBD244}"/>
              </a:ext>
            </a:extLst>
          </p:cNvPr>
          <p:cNvSpPr txBox="1"/>
          <p:nvPr/>
        </p:nvSpPr>
        <p:spPr>
          <a:xfrm>
            <a:off x="3520596" y="950654"/>
            <a:ext cx="4678680" cy="892552"/>
          </a:xfrm>
          <a:prstGeom prst="rect">
            <a:avLst/>
          </a:prstGeom>
          <a:noFill/>
        </p:spPr>
        <p:txBody>
          <a:bodyPr wrap="square" rtlCol="0">
            <a:spAutoFit/>
          </a:bodyPr>
          <a:lstStyle/>
          <a:p>
            <a:pPr algn="ctr">
              <a:lnSpc>
                <a:spcPct val="100000"/>
              </a:lnSpc>
              <a:buClr>
                <a:srgbClr val="002060"/>
              </a:buClr>
              <a:buSzPct val="100000"/>
            </a:pPr>
            <a:r>
              <a:rPr lang="en-US" sz="3200" b="1" dirty="0">
                <a:solidFill>
                  <a:srgbClr val="002060"/>
                </a:solidFill>
                <a:latin typeface="Copperplate Gothic Bold" panose="020E0705020206020404" pitchFamily="34" charset="0"/>
                <a:cs typeface="Times New Roman" panose="02020603050405020304" pitchFamily="18" charset="0"/>
              </a:rPr>
              <a:t>Proposed System</a:t>
            </a:r>
          </a:p>
          <a:p>
            <a:pPr algn="ctr"/>
            <a:endParaRPr lang="en-US" sz="2000" u="sng" dirty="0">
              <a:solidFill>
                <a:schemeClr val="accent2">
                  <a:lumMod val="75000"/>
                </a:schemeClr>
              </a:solidFill>
              <a:latin typeface="Copperplate Gothic Bold" pitchFamily="34" charset="0"/>
            </a:endParaRPr>
          </a:p>
        </p:txBody>
      </p:sp>
      <p:sp>
        <p:nvSpPr>
          <p:cNvPr id="11" name="TextBox 10">
            <a:extLst>
              <a:ext uri="{FF2B5EF4-FFF2-40B4-BE49-F238E27FC236}">
                <a16:creationId xmlns:a16="http://schemas.microsoft.com/office/drawing/2014/main" id="{A1A5FD82-C4CC-A587-459B-A39D99EC3BFD}"/>
              </a:ext>
            </a:extLst>
          </p:cNvPr>
          <p:cNvSpPr txBox="1"/>
          <p:nvPr/>
        </p:nvSpPr>
        <p:spPr>
          <a:xfrm>
            <a:off x="-3215148" y="5250426"/>
            <a:ext cx="184731" cy="369332"/>
          </a:xfrm>
          <a:prstGeom prst="rect">
            <a:avLst/>
          </a:prstGeom>
          <a:noFill/>
        </p:spPr>
        <p:txBody>
          <a:bodyPr wrap="none" rtlCol="0">
            <a:spAutoFit/>
          </a:bodyPr>
          <a:lstStyle/>
          <a:p>
            <a:endParaRPr lang="en-US" dirty="0"/>
          </a:p>
        </p:txBody>
      </p:sp>
      <p:sp>
        <p:nvSpPr>
          <p:cNvPr id="12" name="Content Placeholder 11"/>
          <p:cNvSpPr>
            <a:spLocks noGrp="1"/>
          </p:cNvSpPr>
          <p:nvPr>
            <p:ph idx="1"/>
          </p:nvPr>
        </p:nvSpPr>
        <p:spPr>
          <a:xfrm>
            <a:off x="754479" y="1527104"/>
            <a:ext cx="11002091" cy="5196294"/>
          </a:xfrm>
          <a:prstGeom prst="rect">
            <a:avLst/>
          </a:prstGeom>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In a proposed office staff management system, the focus is on automating and streamlining various administrative tasks. </a:t>
            </a:r>
          </a:p>
          <a:p>
            <a:pPr>
              <a:lnSpc>
                <a:spcPct val="150000"/>
              </a:lnSpc>
            </a:pPr>
            <a:r>
              <a:rPr lang="en-US" sz="2000" dirty="0">
                <a:latin typeface="Times New Roman" panose="02020603050405020304" pitchFamily="18" charset="0"/>
                <a:cs typeface="Times New Roman" panose="02020603050405020304" pitchFamily="18" charset="0"/>
              </a:rPr>
              <a:t>This system may include features such as employee onboarding, attendance tracking, leave management, performance evaluations, and payroll processing. </a:t>
            </a:r>
          </a:p>
          <a:p>
            <a:pPr>
              <a:lnSpc>
                <a:spcPct val="150000"/>
              </a:lnSpc>
            </a:pPr>
            <a:r>
              <a:rPr lang="en-US" sz="2000" dirty="0">
                <a:latin typeface="Times New Roman" panose="02020603050405020304" pitchFamily="18" charset="0"/>
                <a:cs typeface="Times New Roman" panose="02020603050405020304" pitchFamily="18" charset="0"/>
              </a:rPr>
              <a:t>The main objective of this system is to design a computerized office system that will take care of the staff payroll and to design a computerized system for calculating basic salary and allowance of staff.</a:t>
            </a:r>
          </a:p>
          <a:p>
            <a:pPr>
              <a:lnSpc>
                <a:spcPct val="150000"/>
              </a:lnSpc>
            </a:pPr>
            <a:r>
              <a:rPr lang="en-US" sz="2000" dirty="0">
                <a:latin typeface="Times New Roman" panose="02020603050405020304" pitchFamily="18" charset="0"/>
                <a:cs typeface="Times New Roman" panose="02020603050405020304" pitchFamily="18" charset="0"/>
              </a:rPr>
              <a:t>This will enhance the network security prevents information leakage </a:t>
            </a:r>
            <a:r>
              <a:rPr lang="en-US" sz="2000" dirty="0" err="1">
                <a:latin typeface="Times New Roman" panose="02020603050405020304" pitchFamily="18" charset="0"/>
                <a:cs typeface="Times New Roman" panose="02020603050405020304" pitchFamily="18" charset="0"/>
              </a:rPr>
              <a:t>maintaing</a:t>
            </a:r>
            <a:r>
              <a:rPr lang="en-US" sz="2000" dirty="0">
                <a:latin typeface="Times New Roman" panose="02020603050405020304" pitchFamily="18" charset="0"/>
                <a:cs typeface="Times New Roman" panose="02020603050405020304" pitchFamily="18" charset="0"/>
              </a:rPr>
              <a:t> and stealing of employee’s information.</a:t>
            </a:r>
          </a:p>
          <a:p>
            <a:pPr>
              <a:lnSpc>
                <a:spcPct val="150000"/>
              </a:lnSpc>
            </a:pPr>
            <a:r>
              <a:rPr lang="en-US" sz="2000" dirty="0">
                <a:latin typeface="Times New Roman" panose="02020603050405020304" pitchFamily="18" charset="0"/>
                <a:cs typeface="Times New Roman" panose="02020603050405020304" pitchFamily="18" charset="0"/>
              </a:rPr>
              <a:t> The goal is to create a more efficient and organized workflow for managing the office staff.</a:t>
            </a:r>
          </a:p>
          <a:p>
            <a:pPr marL="0" indent="0" algn="just">
              <a:lnSpc>
                <a:spcPct val="100000"/>
              </a:lnSpc>
              <a:buClr>
                <a:srgbClr val="002060"/>
              </a:buClr>
              <a:buSzPct val="100000"/>
              <a:buNone/>
            </a:pPr>
            <a:endParaRPr lang="en-US" sz="2000" dirty="0">
              <a:solidFill>
                <a:srgbClr val="002060"/>
              </a:solidFill>
              <a:latin typeface="Copperplate Gothic Bold" pitchFamily="34" charset="0"/>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49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3879720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A250-F23D-CB98-736F-801EC5789997}"/>
              </a:ext>
            </a:extLst>
          </p:cNvPr>
          <p:cNvSpPr>
            <a:spLocks noGrp="1"/>
          </p:cNvSpPr>
          <p:nvPr>
            <p:ph type="title"/>
          </p:nvPr>
        </p:nvSpPr>
        <p:spPr>
          <a:xfrm>
            <a:off x="838200" y="827449"/>
            <a:ext cx="10515600" cy="450376"/>
          </a:xfrm>
        </p:spPr>
        <p:txBody>
          <a:bodyPr>
            <a:normAutofit fontScale="90000"/>
          </a:bodyPr>
          <a:lstStyle/>
          <a:p>
            <a:pPr algn="ctr"/>
            <a:r>
              <a:rPr lang="en-US" sz="3000" b="1" dirty="0">
                <a:solidFill>
                  <a:srgbClr val="002060"/>
                </a:solidFill>
                <a:latin typeface="Copperplate Gothic Bold" panose="020E0705020206020404" pitchFamily="34"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6D661184-90BB-80A4-A026-A74200F6CDDB}"/>
              </a:ext>
            </a:extLst>
          </p:cNvPr>
          <p:cNvSpPr>
            <a:spLocks noGrp="1"/>
          </p:cNvSpPr>
          <p:nvPr>
            <p:ph idx="1"/>
          </p:nvPr>
        </p:nvSpPr>
        <p:spPr>
          <a:xfrm>
            <a:off x="698237" y="1390016"/>
            <a:ext cx="11096365" cy="4769922"/>
          </a:xfrm>
        </p:spPr>
        <p:txBody>
          <a:bodyPr>
            <a:normAutofit fontScale="92500" lnSpcReduction="20000"/>
          </a:bodyPr>
          <a:lstStyle/>
          <a:p>
            <a:pPr marL="0" indent="0">
              <a:lnSpc>
                <a:spcPct val="150000"/>
              </a:lnSpc>
              <a:buNone/>
            </a:pPr>
            <a:r>
              <a:rPr lang="en-US" sz="2200" dirty="0">
                <a:solidFill>
                  <a:srgbClr val="7030A0"/>
                </a:solidFill>
                <a:latin typeface="Times New Roman" panose="02020603050405020304" pitchFamily="18" charset="0"/>
                <a:cs typeface="Times New Roman" panose="02020603050405020304" pitchFamily="18" charset="0"/>
              </a:rPr>
              <a:t>       </a:t>
            </a:r>
            <a:r>
              <a:rPr lang="en-US" sz="2200" b="1" dirty="0">
                <a:solidFill>
                  <a:srgbClr val="7030A0"/>
                </a:solidFill>
                <a:latin typeface="Times New Roman" panose="02020603050405020304" pitchFamily="18" charset="0"/>
                <a:cs typeface="Times New Roman" panose="02020603050405020304" pitchFamily="18" charset="0"/>
              </a:rPr>
              <a:t>Smart attendance system based on frequency distribution algorithm with passive RFID tags</a:t>
            </a:r>
          </a:p>
          <a:p>
            <a:pPr marL="0" indent="0" algn="just">
              <a:buNone/>
            </a:pPr>
            <a:r>
              <a:rPr lang="en-US" sz="2200" dirty="0">
                <a:solidFill>
                  <a:schemeClr val="accent1"/>
                </a:solidFill>
                <a:latin typeface="Times New Roman" panose="02020603050405020304" pitchFamily="18" charset="0"/>
                <a:cs typeface="Times New Roman" panose="02020603050405020304" pitchFamily="18" charset="0"/>
              </a:rPr>
              <a:t>                                </a:t>
            </a:r>
            <a:r>
              <a:rPr lang="en-US" sz="1800" b="1" dirty="0" err="1">
                <a:solidFill>
                  <a:srgbClr val="C00000"/>
                </a:solidFill>
                <a:latin typeface="Times New Roman" panose="02020603050405020304" pitchFamily="18" charset="0"/>
                <a:cs typeface="Times New Roman" panose="02020603050405020304" pitchFamily="18" charset="0"/>
              </a:rPr>
              <a:t>Qianwen</a:t>
            </a:r>
            <a:r>
              <a:rPr lang="en-US" sz="1800" b="1" dirty="0">
                <a:solidFill>
                  <a:srgbClr val="C00000"/>
                </a:solidFill>
                <a:latin typeface="Times New Roman" panose="02020603050405020304" pitchFamily="18" charset="0"/>
                <a:cs typeface="Times New Roman" panose="02020603050405020304" pitchFamily="18" charset="0"/>
              </a:rPr>
              <a:t> Miao; Fu Xiao; </a:t>
            </a:r>
            <a:r>
              <a:rPr lang="en-US" sz="1800" b="1" dirty="0" err="1">
                <a:solidFill>
                  <a:srgbClr val="C00000"/>
                </a:solidFill>
                <a:latin typeface="Times New Roman" panose="02020603050405020304" pitchFamily="18" charset="0"/>
                <a:cs typeface="Times New Roman" panose="02020603050405020304" pitchFamily="18" charset="0"/>
              </a:rPr>
              <a:t>Haiping</a:t>
            </a:r>
            <a:r>
              <a:rPr lang="en-US" sz="1800" b="1" dirty="0">
                <a:solidFill>
                  <a:srgbClr val="C00000"/>
                </a:solidFill>
                <a:latin typeface="Times New Roman" panose="02020603050405020304" pitchFamily="18" charset="0"/>
                <a:cs typeface="Times New Roman" panose="02020603050405020304" pitchFamily="18" charset="0"/>
              </a:rPr>
              <a:t> Huang; Lijuan Sun; </a:t>
            </a:r>
            <a:r>
              <a:rPr lang="en-US" sz="1800" b="1" dirty="0" err="1">
                <a:solidFill>
                  <a:srgbClr val="C00000"/>
                </a:solidFill>
                <a:latin typeface="Times New Roman" panose="02020603050405020304" pitchFamily="18" charset="0"/>
                <a:cs typeface="Times New Roman" panose="02020603050405020304" pitchFamily="18" charset="0"/>
              </a:rPr>
              <a:t>Ruchuan</a:t>
            </a:r>
            <a:r>
              <a:rPr lang="en-US" sz="1800" b="1" dirty="0">
                <a:solidFill>
                  <a:srgbClr val="C00000"/>
                </a:solidFill>
                <a:latin typeface="Times New Roman" panose="02020603050405020304" pitchFamily="18" charset="0"/>
                <a:cs typeface="Times New Roman" panose="02020603050405020304" pitchFamily="18" charset="0"/>
              </a:rPr>
              <a:t> Wang</a:t>
            </a:r>
          </a:p>
          <a:p>
            <a:pPr marL="0" indent="0" algn="just">
              <a:buNone/>
            </a:pPr>
            <a:r>
              <a:rPr lang="en-US" sz="2200" dirty="0">
                <a:latin typeface="Times New Roman" panose="02020603050405020304" pitchFamily="18" charset="0"/>
                <a:cs typeface="Times New Roman" panose="02020603050405020304" pitchFamily="18" charset="0"/>
              </a:rPr>
              <a:t>Theme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Staff attendance information, which is closely related to salaries and bonuses are important standard for companies. Integrated-circuit card check-in is a common approach used to verify work attendance.</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However, this unsupervised approach can lead to false records for opportunistic individuals who consign others to punch their cards, which negatively affects the effectiveness of staff management. To reduce the occurrence of this phenomenon, a fingerprint attendance system has been proposed.</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The rapid development of Radio Frequency Identification (RFID) technology, RFID now has the potential to distinguish between different people. Compared with traditional attendance mechanisms, RFID-based attendance systems are based on living biometrics, which greatly reduces the possibility of cheating.</a:t>
            </a:r>
          </a:p>
          <a:p>
            <a:pPr marL="0" indent="0">
              <a:lnSpc>
                <a:spcPct val="150000"/>
              </a:lnSpc>
              <a:buNone/>
            </a:pPr>
            <a:endParaRPr lang="en-US" sz="1600" b="1" dirty="0">
              <a:solidFill>
                <a:srgbClr val="C00000"/>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84314A22-E0A7-00C3-9C2B-822F5234AC93}"/>
              </a:ext>
            </a:extLst>
          </p:cNvPr>
          <p:cNvSpPr>
            <a:spLocks noGrp="1"/>
          </p:cNvSpPr>
          <p:nvPr>
            <p:ph type="sldNum" sz="quarter" idx="12"/>
          </p:nvPr>
        </p:nvSpPr>
        <p:spPr/>
        <p:txBody>
          <a:bodyPr/>
          <a:lstStyle/>
          <a:p>
            <a:fld id="{B6D3A235-9A1B-814A-A45F-231E09344964}" type="slidenum">
              <a:rPr lang="en-US" smtClean="0"/>
              <a:t>8</a:t>
            </a:fld>
            <a:endParaRPr lang="en-US"/>
          </a:p>
        </p:txBody>
      </p:sp>
      <p:sp>
        <p:nvSpPr>
          <p:cNvPr id="9" name="Content Placeholder 2">
            <a:extLst>
              <a:ext uri="{FF2B5EF4-FFF2-40B4-BE49-F238E27FC236}">
                <a16:creationId xmlns:a16="http://schemas.microsoft.com/office/drawing/2014/main" id="{DF2E4EA7-0704-84AB-38F5-76683CDB3575}"/>
              </a:ext>
            </a:extLst>
          </p:cNvPr>
          <p:cNvSpPr txBox="1">
            <a:spLocks/>
          </p:cNvSpPr>
          <p:nvPr/>
        </p:nvSpPr>
        <p:spPr>
          <a:xfrm>
            <a:off x="547393" y="2271015"/>
            <a:ext cx="11013231" cy="3888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800" b="1" dirty="0">
                <a:latin typeface="Times New Roman" panose="02020603050405020304" pitchFamily="18" charset="0"/>
                <a:cs typeface="Times New Roman" pitchFamily="18" charset="0"/>
              </a:rPr>
              <a:t> </a:t>
            </a:r>
            <a:endParaRPr lang="en-IN" sz="7200" dirty="0">
              <a:latin typeface="Times New Roman" pitchFamily="18" charset="0"/>
              <a:ea typeface="Calibri" pitchFamily="34" charset="0"/>
              <a:cs typeface="Times New Roman" pitchFamily="18" charset="0"/>
            </a:endParaRPr>
          </a:p>
          <a:p>
            <a:pPr>
              <a:buFont typeface="Arial" panose="020B0604020202020204" pitchFamily="34" charset="0"/>
              <a:buNone/>
            </a:pPr>
            <a:endParaRPr lang="en-US" sz="2000" b="1" dirty="0">
              <a:latin typeface="Times New Roman" pitchFamily="18" charset="0"/>
              <a:cs typeface="Times New Roman" pitchFamily="18" charset="0"/>
            </a:endParaRPr>
          </a:p>
        </p:txBody>
      </p:sp>
      <p:sp>
        <p:nvSpPr>
          <p:cNvPr id="10" name="Rounded Rectangle 9"/>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pic>
        <p:nvPicPr>
          <p:cNvPr id="4" name="Picture 4">
            <a:extLst>
              <a:ext uri="{FF2B5EF4-FFF2-40B4-BE49-F238E27FC236}">
                <a16:creationId xmlns:a16="http://schemas.microsoft.com/office/drawing/2014/main" id="{E232D33F-CF0F-04E9-6CA3-798071BF6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251" y="136525"/>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46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6D40A-B3B0-23A7-2DF5-9146BBBDE4D9}"/>
              </a:ext>
            </a:extLst>
          </p:cNvPr>
          <p:cNvSpPr>
            <a:spLocks noGrp="1"/>
          </p:cNvSpPr>
          <p:nvPr>
            <p:ph idx="1"/>
          </p:nvPr>
        </p:nvSpPr>
        <p:spPr>
          <a:xfrm>
            <a:off x="838200" y="960699"/>
            <a:ext cx="10515600" cy="5216264"/>
          </a:xfrm>
        </p:spPr>
        <p:txBody>
          <a:bodyPr>
            <a:normAutofit fontScale="70000" lnSpcReduction="20000"/>
          </a:bodyPr>
          <a:lstStyle/>
          <a:p>
            <a:pPr marL="0" indent="0" algn="just">
              <a:lnSpc>
                <a:spcPct val="160000"/>
              </a:lnSpc>
              <a:buNone/>
            </a:pPr>
            <a:r>
              <a:rPr lang="en-US" sz="4000" dirty="0">
                <a:latin typeface="Times New Roman" panose="02020603050405020304" pitchFamily="18" charset="0"/>
                <a:cs typeface="Times New Roman" panose="02020603050405020304" pitchFamily="18" charset="0"/>
              </a:rPr>
              <a:t>Advantages :</a:t>
            </a:r>
          </a:p>
          <a:p>
            <a:pPr algn="just">
              <a:lnSpc>
                <a:spcPct val="160000"/>
              </a:lnSpc>
            </a:pPr>
            <a:r>
              <a:rPr lang="en-US" sz="2800" dirty="0">
                <a:solidFill>
                  <a:schemeClr val="accent6"/>
                </a:solidFill>
                <a:latin typeface="Times New Roman" panose="02020603050405020304" pitchFamily="18" charset="0"/>
                <a:cs typeface="Times New Roman" panose="02020603050405020304" pitchFamily="18" charset="0"/>
              </a:rPr>
              <a:t> A device-free office attendance system based on RFID that can distinguish between different individuals based on their features</a:t>
            </a:r>
          </a:p>
          <a:p>
            <a:pPr algn="just">
              <a:lnSpc>
                <a:spcPct val="160000"/>
              </a:lnSpc>
            </a:pPr>
            <a:r>
              <a:rPr lang="en-US" sz="2800" dirty="0">
                <a:solidFill>
                  <a:schemeClr val="accent6"/>
                </a:solidFill>
                <a:latin typeface="Times New Roman" panose="02020603050405020304" pitchFamily="18" charset="0"/>
                <a:cs typeface="Times New Roman" panose="02020603050405020304" pitchFamily="18" charset="0"/>
              </a:rPr>
              <a:t>Instead of extracting a single phase value for target recognition, it extracts multiple evaluation indicators from a statistical frequency distribution histogram of phase profiles that correspond to each volunteer</a:t>
            </a:r>
            <a:endParaRPr lang="en-US" sz="4000" dirty="0">
              <a:solidFill>
                <a:schemeClr val="accent6"/>
              </a:solidFill>
              <a:latin typeface="Times New Roman" panose="02020603050405020304" pitchFamily="18" charset="0"/>
              <a:cs typeface="Times New Roman" panose="02020603050405020304" pitchFamily="18" charset="0"/>
            </a:endParaRPr>
          </a:p>
          <a:p>
            <a:pPr marL="0" indent="0">
              <a:buNone/>
            </a:pPr>
            <a:r>
              <a:rPr lang="en-US" sz="4000" dirty="0">
                <a:latin typeface="Times New Roman" panose="02020603050405020304" pitchFamily="18" charset="0"/>
                <a:cs typeface="Times New Roman" panose="02020603050405020304" pitchFamily="18" charset="0"/>
              </a:rPr>
              <a:t>Disadvantages:</a:t>
            </a:r>
          </a:p>
          <a:p>
            <a:pPr algn="just">
              <a:lnSpc>
                <a:spcPct val="160000"/>
              </a:lnSpc>
            </a:pPr>
            <a:r>
              <a:rPr lang="en-US" sz="2800" dirty="0">
                <a:solidFill>
                  <a:srgbClr val="FF0000"/>
                </a:solidFill>
                <a:latin typeface="Times New Roman" panose="02020603050405020304" pitchFamily="18" charset="0"/>
                <a:cs typeface="Times New Roman" panose="02020603050405020304" pitchFamily="18" charset="0"/>
              </a:rPr>
              <a:t>It’s possible for fraudsters to fake a fingerprint image and trick the system.</a:t>
            </a:r>
          </a:p>
          <a:p>
            <a:pPr algn="just">
              <a:lnSpc>
                <a:spcPct val="160000"/>
              </a:lnSpc>
            </a:pPr>
            <a:r>
              <a:rPr lang="en-US" sz="2800" dirty="0">
                <a:solidFill>
                  <a:srgbClr val="FF0000"/>
                </a:solidFill>
                <a:latin typeface="Times New Roman" panose="02020603050405020304" pitchFamily="18" charset="0"/>
                <a:cs typeface="Times New Roman" panose="02020603050405020304" pitchFamily="18" charset="0"/>
              </a:rPr>
              <a:t>Hygiene is also a problem since employees must directly touch the machine when checking in.</a:t>
            </a:r>
            <a:endParaRPr lang="en-IN" sz="2800" dirty="0">
              <a:solidFill>
                <a:srgbClr val="FF0000"/>
              </a:solidFill>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3B32116E-0D1B-F02F-9E91-EDC056EDAB95}"/>
              </a:ext>
            </a:extLst>
          </p:cNvPr>
          <p:cNvSpPr>
            <a:spLocks noGrp="1"/>
          </p:cNvSpPr>
          <p:nvPr>
            <p:ph type="sldNum" sz="quarter" idx="12"/>
          </p:nvPr>
        </p:nvSpPr>
        <p:spPr/>
        <p:txBody>
          <a:bodyPr/>
          <a:lstStyle/>
          <a:p>
            <a:fld id="{B6D3A235-9A1B-814A-A45F-231E09344964}" type="slidenum">
              <a:rPr lang="en-US" smtClean="0"/>
              <a:t>9</a:t>
            </a:fld>
            <a:endParaRPr lang="en-US"/>
          </a:p>
        </p:txBody>
      </p:sp>
      <p:pic>
        <p:nvPicPr>
          <p:cNvPr id="2" name="Picture 4">
            <a:extLst>
              <a:ext uri="{FF2B5EF4-FFF2-40B4-BE49-F238E27FC236}">
                <a16:creationId xmlns:a16="http://schemas.microsoft.com/office/drawing/2014/main" id="{6C2E5A76-B0D3-1282-8C66-9A2A65334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779" y="115747"/>
            <a:ext cx="6259513" cy="57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9">
            <a:extLst>
              <a:ext uri="{FF2B5EF4-FFF2-40B4-BE49-F238E27FC236}">
                <a16:creationId xmlns:a16="http://schemas.microsoft.com/office/drawing/2014/main" id="{951667F6-5018-4565-E26F-4B8C6464B569}"/>
              </a:ext>
            </a:extLst>
          </p:cNvPr>
          <p:cNvSpPr/>
          <p:nvPr/>
        </p:nvSpPr>
        <p:spPr>
          <a:xfrm>
            <a:off x="682907" y="6468539"/>
            <a:ext cx="10498238" cy="2529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40000"/>
                    <a:lumOff val="60000"/>
                  </a:schemeClr>
                </a:solidFill>
                <a:latin typeface="Copperplate Gothic Bold" pitchFamily="34" charset="0"/>
              </a:rPr>
              <a:t>CSE (DATA SCIENCE)</a:t>
            </a:r>
          </a:p>
        </p:txBody>
      </p:sp>
    </p:spTree>
    <p:extLst>
      <p:ext uri="{BB962C8B-B14F-4D97-AF65-F5344CB8AC3E}">
        <p14:creationId xmlns:p14="http://schemas.microsoft.com/office/powerpoint/2010/main" val="3566848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2875</TotalTime>
  <Words>2998</Words>
  <Application>Microsoft Office PowerPoint</Application>
  <PresentationFormat>Widescreen</PresentationFormat>
  <Paragraphs>284</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Copperplate Gothic Bold</vt:lpstr>
      <vt:lpstr>Courier New</vt:lpstr>
      <vt:lpstr>Times New Roman</vt:lpstr>
      <vt:lpstr>Wingdings</vt:lpstr>
      <vt:lpstr>Office Theme</vt:lpstr>
      <vt:lpstr>OFFICE STAFF MANAGEMENT SYSTEM</vt:lpstr>
      <vt:lpstr>PowerPoint Presentation</vt:lpstr>
      <vt:lpstr>PowerPoint Presentation</vt:lpstr>
      <vt:lpstr>PowerPoint Presentation</vt:lpstr>
      <vt:lpstr>PowerPoint Presentation</vt:lpstr>
      <vt:lpstr>PowerPoint Presentation</vt:lpstr>
      <vt:lpstr>PowerPoint Presentation</vt:lpstr>
      <vt:lpstr>Literature Review</vt:lpstr>
      <vt:lpstr>PowerPoint Presentation</vt:lpstr>
      <vt:lpstr>Literature Review</vt:lpstr>
      <vt:lpstr>PowerPoint Presentation</vt:lpstr>
      <vt:lpstr>Literature Review</vt:lpstr>
      <vt:lpstr>PowerPoint Presentation</vt:lpstr>
      <vt:lpstr>Literature Review</vt:lpstr>
      <vt:lpstr>PowerPoint Presentation</vt:lpstr>
      <vt:lpstr>Literature Review Analysis</vt:lpstr>
      <vt:lpstr> Objectives </vt:lpstr>
      <vt:lpstr>System Architecture </vt:lpstr>
      <vt:lpstr>Data Flow Diagram </vt:lpstr>
      <vt:lpstr>Relationship Table  </vt:lpstr>
      <vt:lpstr>Entity Relationship Diagram  </vt:lpstr>
      <vt:lpstr>List of Modules &amp; Sub modules</vt:lpstr>
      <vt:lpstr> Home Page Design </vt:lpstr>
      <vt:lpstr>Module 1:Admin Login</vt:lpstr>
      <vt:lpstr>Modules 1:Admin Login</vt:lpstr>
      <vt:lpstr>Sub Module 1:Create Task</vt:lpstr>
      <vt:lpstr> Sub Module 2 : Add Employe</vt:lpstr>
      <vt:lpstr> Module 2:Employee Login</vt:lpstr>
      <vt:lpstr>Module 2:Employee Login</vt:lpstr>
      <vt:lpstr>PowerPoint Presentation</vt:lpstr>
      <vt:lpstr>Sub Module 2:Leave Status</vt:lpstr>
      <vt:lpstr>Module 3: Contact Us</vt:lpstr>
      <vt:lpstr>Module 3:Contact Us</vt:lpstr>
      <vt:lpstr>Sub Module 1:Address</vt:lpstr>
      <vt:lpstr>Sub Module 2:Contact Information</vt:lpstr>
      <vt:lpstr>Module 4: Help?</vt:lpstr>
      <vt:lpstr>Module 4: Help?</vt:lpstr>
      <vt:lpstr>Sub Module 1:FAQS</vt:lpstr>
      <vt:lpstr>Sub Module 2:Feedback</vt:lpstr>
      <vt:lpstr>Overview About The Modules </vt:lpstr>
      <vt:lpstr>PowerPoint Presentation</vt:lpstr>
      <vt:lpstr>PowerPoint Presentation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proposed work</dc:title>
  <dc:creator>mani iz</dc:creator>
  <cp:lastModifiedBy>chappidi sai sampada</cp:lastModifiedBy>
  <cp:revision>84</cp:revision>
  <dcterms:created xsi:type="dcterms:W3CDTF">2022-09-13T08:56:36Z</dcterms:created>
  <dcterms:modified xsi:type="dcterms:W3CDTF">2024-07-04T17:00:57Z</dcterms:modified>
</cp:coreProperties>
</file>